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embeddedFontLst>
    <p:embeddedFont>
      <p:font typeface="Montserrat SemiBold"/>
      <p:regular r:id="rId24"/>
      <p:bold r:id="rId25"/>
      <p:italic r:id="rId26"/>
      <p:boldItalic r:id="rId27"/>
    </p:embeddedFont>
    <p:embeddedFont>
      <p:font typeface="Montserrat"/>
      <p:regular r:id="rId28"/>
      <p:bold r:id="rId29"/>
      <p:italic r:id="rId30"/>
      <p:boldItalic r:id="rId31"/>
    </p:embeddedFont>
    <p:embeddedFont>
      <p:font typeface="Montserrat Medium"/>
      <p:regular r:id="rId32"/>
      <p:bold r:id="rId33"/>
      <p:italic r:id="rId34"/>
      <p:boldItalic r:id="rId35"/>
    </p:embeddedFont>
    <p:embeddedFont>
      <p:font typeface="Oswald Light"/>
      <p:regular r:id="rId36"/>
      <p:bold r:id="rId37"/>
    </p:embeddedFont>
    <p:embeddedFont>
      <p:font typeface="Montserrat Light"/>
      <p:regular r:id="rId38"/>
      <p:bold r:id="rId39"/>
      <p:italic r:id="rId40"/>
      <p:boldItalic r:id="rId41"/>
    </p:embeddedFont>
    <p:embeddedFont>
      <p:font typeface="Oswald"/>
      <p:regular r:id="rId42"/>
      <p:bold r:id="rId4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240">
          <p15:clr>
            <a:srgbClr val="9AA0A6"/>
          </p15:clr>
        </p15:guide>
        <p15:guide id="2" pos="576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240" orient="horz"/>
        <p:guide pos="576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MontserratLight-italic.fntdata"/><Relationship Id="rId20" Type="http://schemas.openxmlformats.org/officeDocument/2006/relationships/slide" Target="slides/slide15.xml"/><Relationship Id="rId42" Type="http://schemas.openxmlformats.org/officeDocument/2006/relationships/font" Target="fonts/Oswald-regular.fntdata"/><Relationship Id="rId41" Type="http://schemas.openxmlformats.org/officeDocument/2006/relationships/font" Target="fonts/MontserratLight-boldItalic.fntdata"/><Relationship Id="rId22" Type="http://schemas.openxmlformats.org/officeDocument/2006/relationships/slide" Target="slides/slide17.xml"/><Relationship Id="rId21" Type="http://schemas.openxmlformats.org/officeDocument/2006/relationships/slide" Target="slides/slide16.xml"/><Relationship Id="rId43" Type="http://schemas.openxmlformats.org/officeDocument/2006/relationships/font" Target="fonts/Oswald-bold.fntdata"/><Relationship Id="rId24" Type="http://schemas.openxmlformats.org/officeDocument/2006/relationships/font" Target="fonts/MontserratSemiBold-regular.fntdata"/><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MontserratSemiBold-italic.fntdata"/><Relationship Id="rId25" Type="http://schemas.openxmlformats.org/officeDocument/2006/relationships/font" Target="fonts/MontserratSemiBold-bold.fntdata"/><Relationship Id="rId28" Type="http://schemas.openxmlformats.org/officeDocument/2006/relationships/font" Target="fonts/Montserrat-regular.fntdata"/><Relationship Id="rId27" Type="http://schemas.openxmlformats.org/officeDocument/2006/relationships/font" Target="fonts/MontserratSemiBold-bold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Montserrat-bold.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Montserrat-boldItalic.fntdata"/><Relationship Id="rId30" Type="http://schemas.openxmlformats.org/officeDocument/2006/relationships/font" Target="fonts/Montserrat-italic.fntdata"/><Relationship Id="rId11" Type="http://schemas.openxmlformats.org/officeDocument/2006/relationships/slide" Target="slides/slide6.xml"/><Relationship Id="rId33" Type="http://schemas.openxmlformats.org/officeDocument/2006/relationships/font" Target="fonts/MontserratMedium-bold.fntdata"/><Relationship Id="rId10" Type="http://schemas.openxmlformats.org/officeDocument/2006/relationships/slide" Target="slides/slide5.xml"/><Relationship Id="rId32" Type="http://schemas.openxmlformats.org/officeDocument/2006/relationships/font" Target="fonts/MontserratMedium-regular.fntdata"/><Relationship Id="rId13" Type="http://schemas.openxmlformats.org/officeDocument/2006/relationships/slide" Target="slides/slide8.xml"/><Relationship Id="rId35" Type="http://schemas.openxmlformats.org/officeDocument/2006/relationships/font" Target="fonts/MontserratMedium-boldItalic.fntdata"/><Relationship Id="rId12" Type="http://schemas.openxmlformats.org/officeDocument/2006/relationships/slide" Target="slides/slide7.xml"/><Relationship Id="rId34" Type="http://schemas.openxmlformats.org/officeDocument/2006/relationships/font" Target="fonts/MontserratMedium-italic.fntdata"/><Relationship Id="rId15" Type="http://schemas.openxmlformats.org/officeDocument/2006/relationships/slide" Target="slides/slide10.xml"/><Relationship Id="rId37" Type="http://schemas.openxmlformats.org/officeDocument/2006/relationships/font" Target="fonts/OswaldLight-bold.fntdata"/><Relationship Id="rId14" Type="http://schemas.openxmlformats.org/officeDocument/2006/relationships/slide" Target="slides/slide9.xml"/><Relationship Id="rId36" Type="http://schemas.openxmlformats.org/officeDocument/2006/relationships/font" Target="fonts/OswaldLight-regular.fntdata"/><Relationship Id="rId17" Type="http://schemas.openxmlformats.org/officeDocument/2006/relationships/slide" Target="slides/slide12.xml"/><Relationship Id="rId39" Type="http://schemas.openxmlformats.org/officeDocument/2006/relationships/font" Target="fonts/MontserratLight-bold.fntdata"/><Relationship Id="rId16" Type="http://schemas.openxmlformats.org/officeDocument/2006/relationships/slide" Target="slides/slide11.xml"/><Relationship Id="rId38" Type="http://schemas.openxmlformats.org/officeDocument/2006/relationships/font" Target="fonts/MontserratLight-regular.fntdata"/><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geo.api.gouv.fr/adresse" TargetMode="External"/><Relationship Id="rId3" Type="http://schemas.openxmlformats.org/officeDocument/2006/relationships/hyperlink" Target="https://symfony.com/doc/current/http_client.html" TargetMode="Externa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latin typeface="Montserrat"/>
                <a:ea typeface="Montserrat"/>
                <a:cs typeface="Montserrat"/>
                <a:sym typeface="Montserrat"/>
              </a:rPr>
              <a:t>Bonjour Messieurs</a:t>
            </a:r>
            <a:endParaRPr sz="1200">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je m’appelle Laura</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fr">
                <a:latin typeface="Montserrat"/>
                <a:ea typeface="Montserrat"/>
                <a:cs typeface="Montserrat"/>
                <a:sym typeface="Montserrat"/>
              </a:rPr>
              <a:t>je suis là pour</a:t>
            </a:r>
            <a:r>
              <a:rPr lang="fr" sz="1200">
                <a:latin typeface="Montserrat"/>
                <a:ea typeface="Montserrat"/>
                <a:cs typeface="Montserrat"/>
                <a:sym typeface="Montserrat"/>
              </a:rPr>
              <a:t> </a:t>
            </a:r>
            <a:r>
              <a:rPr b="1" lang="fr" sz="1300">
                <a:latin typeface="Montserrat"/>
                <a:ea typeface="Montserrat"/>
                <a:cs typeface="Montserrat"/>
                <a:sym typeface="Montserrat"/>
              </a:rPr>
              <a:t>PRÉSENTER</a:t>
            </a:r>
            <a:r>
              <a:rPr b="1" lang="fr" sz="1300">
                <a:latin typeface="Montserrat"/>
                <a:ea typeface="Montserrat"/>
                <a:cs typeface="Montserrat"/>
                <a:sym typeface="Montserrat"/>
              </a:rPr>
              <a:t> </a:t>
            </a:r>
            <a:r>
              <a:rPr lang="fr" sz="1200">
                <a:latin typeface="Montserrat"/>
                <a:ea typeface="Montserrat"/>
                <a:cs typeface="Montserrat"/>
                <a:sym typeface="Montserrat"/>
              </a:rPr>
              <a:t>et </a:t>
            </a:r>
            <a:r>
              <a:rPr b="1" lang="fr" sz="1300">
                <a:latin typeface="Montserrat"/>
                <a:ea typeface="Montserrat"/>
                <a:cs typeface="Montserrat"/>
                <a:sym typeface="Montserrat"/>
              </a:rPr>
              <a:t>SOUTENIR</a:t>
            </a:r>
            <a:endParaRPr b="1" sz="13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 </a:t>
            </a:r>
            <a:r>
              <a:rPr lang="fr">
                <a:latin typeface="Montserrat"/>
                <a:ea typeface="Montserrat"/>
                <a:cs typeface="Montserrat"/>
                <a:sym typeface="Montserrat"/>
              </a:rPr>
              <a:t>mon projet de</a:t>
            </a:r>
            <a:r>
              <a:rPr lang="fr" sz="1200">
                <a:latin typeface="Montserrat"/>
                <a:ea typeface="Montserrat"/>
                <a:cs typeface="Montserrat"/>
                <a:sym typeface="Montserrat"/>
              </a:rPr>
              <a:t> </a:t>
            </a:r>
            <a:r>
              <a:rPr b="1" lang="fr" sz="1300">
                <a:latin typeface="Montserrat"/>
                <a:ea typeface="Montserrat"/>
                <a:cs typeface="Montserrat"/>
                <a:sym typeface="Montserrat"/>
              </a:rPr>
              <a:t>FIN DE FORMATION</a:t>
            </a:r>
            <a:endParaRPr b="1" sz="13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J</a:t>
            </a:r>
            <a:r>
              <a:rPr lang="fr">
                <a:latin typeface="Montserrat"/>
                <a:ea typeface="Montserrat"/>
                <a:cs typeface="Montserrat"/>
                <a:sym typeface="Montserrat"/>
              </a:rPr>
              <a:t>’trouve mon commerçant </a:t>
            </a:r>
            <a:endParaRPr>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en vu d'</a:t>
            </a:r>
            <a:r>
              <a:rPr b="1" lang="fr" sz="1300">
                <a:solidFill>
                  <a:schemeClr val="dk1"/>
                </a:solidFill>
                <a:latin typeface="Montserrat"/>
                <a:ea typeface="Montserrat"/>
                <a:cs typeface="Montserrat"/>
                <a:sym typeface="Montserrat"/>
              </a:rPr>
              <a:t>OBTENIR</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fr" sz="1300">
                <a:solidFill>
                  <a:schemeClr val="dk1"/>
                </a:solidFill>
                <a:latin typeface="Montserrat"/>
                <a:ea typeface="Montserrat"/>
                <a:cs typeface="Montserrat"/>
                <a:sym typeface="Montserrat"/>
              </a:rPr>
              <a:t>LE</a:t>
            </a:r>
            <a:r>
              <a:rPr lang="fr" sz="1200">
                <a:solidFill>
                  <a:schemeClr val="dk1"/>
                </a:solidFill>
                <a:latin typeface="Montserrat"/>
                <a:ea typeface="Montserrat"/>
                <a:cs typeface="Montserrat"/>
                <a:sym typeface="Montserrat"/>
              </a:rPr>
              <a:t> </a:t>
            </a:r>
            <a:r>
              <a:rPr b="1" lang="fr" sz="1300">
                <a:solidFill>
                  <a:schemeClr val="dk1"/>
                </a:solidFill>
                <a:latin typeface="Montserrat"/>
                <a:ea typeface="Montserrat"/>
                <a:cs typeface="Montserrat"/>
                <a:sym typeface="Montserrat"/>
              </a:rPr>
              <a:t>Titre PROFESSIONNELLE DW et WM</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 name="Shape 168"/>
        <p:cNvGrpSpPr/>
        <p:nvPr/>
      </p:nvGrpSpPr>
      <p:grpSpPr>
        <a:xfrm>
          <a:off x="0" y="0"/>
          <a:ext cx="0" cy="0"/>
          <a:chOff x="0" y="0"/>
          <a:chExt cx="0" cy="0"/>
        </a:xfrm>
      </p:grpSpPr>
      <p:sp>
        <p:nvSpPr>
          <p:cNvPr id="169" name="Google Shape;169;gb7f8a6928b_0_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 name="Google Shape;170;gb7f8a6928b_0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0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Commence les sprints de développement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b="1" lang="fr" sz="1300">
                <a:latin typeface="Montserrat"/>
                <a:ea typeface="Montserrat"/>
                <a:cs typeface="Montserrat"/>
                <a:sym typeface="Montserrat"/>
              </a:rPr>
              <a:t>ET </a:t>
            </a:r>
            <a:r>
              <a:rPr lang="fr" sz="1200">
                <a:latin typeface="Montserrat"/>
                <a:ea typeface="Montserrat"/>
                <a:cs typeface="Montserrat"/>
                <a:sym typeface="Montserrat"/>
              </a:rPr>
              <a:t>lors de ces</a:t>
            </a:r>
            <a:r>
              <a:rPr b="1" lang="fr" sz="1300">
                <a:latin typeface="Montserrat"/>
                <a:ea typeface="Montserrat"/>
                <a:cs typeface="Montserrat"/>
                <a:sym typeface="Montserrat"/>
              </a:rPr>
              <a:t> SPRINTS 1 </a:t>
            </a:r>
            <a:r>
              <a:rPr lang="fr" sz="1200">
                <a:latin typeface="Montserrat"/>
                <a:ea typeface="Montserrat"/>
                <a:cs typeface="Montserrat"/>
                <a:sym typeface="Montserrat"/>
              </a:rPr>
              <a:t>et </a:t>
            </a:r>
            <a:r>
              <a:rPr b="1" lang="fr" sz="1300">
                <a:latin typeface="Montserrat"/>
                <a:ea typeface="Montserrat"/>
                <a:cs typeface="Montserrat"/>
                <a:sym typeface="Montserrat"/>
              </a:rPr>
              <a:t>2 </a:t>
            </a:r>
            <a:r>
              <a:rPr lang="fr" sz="1200">
                <a:latin typeface="Montserrat"/>
                <a:ea typeface="Montserrat"/>
                <a:cs typeface="Montserrat"/>
                <a:sym typeface="Montserrat"/>
              </a:rPr>
              <a:t>côté</a:t>
            </a:r>
            <a:r>
              <a:rPr lang="fr" sz="1200">
                <a:latin typeface="Montserrat"/>
                <a:ea typeface="Montserrat"/>
                <a:cs typeface="Montserrat"/>
                <a:sym typeface="Montserrat"/>
              </a:rPr>
              <a:t> </a:t>
            </a:r>
            <a:r>
              <a:rPr b="1" lang="fr" sz="1300">
                <a:latin typeface="Montserrat"/>
                <a:ea typeface="Montserrat"/>
                <a:cs typeface="Montserrat"/>
                <a:sym typeface="Montserrat"/>
              </a:rPr>
              <a:t>FRONT </a:t>
            </a:r>
            <a:r>
              <a:rPr lang="fr" sz="1200">
                <a:latin typeface="Montserrat"/>
                <a:ea typeface="Montserrat"/>
                <a:cs typeface="Montserrat"/>
                <a:sym typeface="Montserrat"/>
              </a:rPr>
              <a:t>notre</a:t>
            </a:r>
            <a:r>
              <a:rPr b="1" lang="fr" sz="1300">
                <a:latin typeface="Montserrat"/>
                <a:ea typeface="Montserrat"/>
                <a:cs typeface="Montserrat"/>
                <a:sym typeface="Montserrat"/>
              </a:rPr>
              <a:t> GROSSE </a:t>
            </a:r>
            <a:r>
              <a:rPr b="1" lang="fr" sz="1300">
                <a:latin typeface="Montserrat"/>
                <a:ea typeface="Montserrat"/>
                <a:cs typeface="Montserrat"/>
                <a:sym typeface="Montserrat"/>
              </a:rPr>
              <a:t>PROBLÉMATIQUE</a:t>
            </a:r>
            <a:r>
              <a:rPr lang="fr"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fr" sz="1200">
                <a:latin typeface="Montserrat"/>
                <a:ea typeface="Montserrat"/>
                <a:cs typeface="Montserrat"/>
                <a:sym typeface="Montserrat"/>
              </a:rPr>
              <a:t>était de </a:t>
            </a:r>
            <a:r>
              <a:rPr b="1" lang="fr" sz="1300">
                <a:latin typeface="Montserrat"/>
                <a:ea typeface="Montserrat"/>
                <a:cs typeface="Montserrat"/>
                <a:sym typeface="Montserrat"/>
              </a:rPr>
              <a:t>GÉOLOCALISER</a:t>
            </a:r>
            <a:r>
              <a:rPr b="1" lang="fr" sz="1300">
                <a:latin typeface="Montserrat"/>
                <a:ea typeface="Montserrat"/>
                <a:cs typeface="Montserrat"/>
                <a:sym typeface="Montserrat"/>
              </a:rPr>
              <a:t> LES COMMERCES </a:t>
            </a:r>
            <a:r>
              <a:rPr b="1" lang="fr" sz="1300">
                <a:latin typeface="Montserrat"/>
                <a:ea typeface="Montserrat"/>
                <a:cs typeface="Montserrat"/>
                <a:sym typeface="Montserrat"/>
              </a:rPr>
              <a:t>STOCKÉ</a:t>
            </a:r>
            <a:r>
              <a:rPr b="1" lang="fr" sz="1300">
                <a:latin typeface="Montserrat"/>
                <a:ea typeface="Montserrat"/>
                <a:cs typeface="Montserrat"/>
                <a:sym typeface="Montserrat"/>
              </a:rPr>
              <a:t> EN BDD</a:t>
            </a:r>
            <a:endParaRPr b="1" sz="13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0" lvl="0" marL="457200" rtl="0" algn="l">
              <a:lnSpc>
                <a:spcPct val="115000"/>
              </a:lnSpc>
              <a:spcBef>
                <a:spcPts val="0"/>
              </a:spcBef>
              <a:spcAft>
                <a:spcPts val="0"/>
              </a:spcAft>
              <a:buNone/>
            </a:pPr>
            <a:r>
              <a:rPr b="1" lang="fr" sz="1300">
                <a:latin typeface="Montserrat"/>
                <a:ea typeface="Montserrat"/>
                <a:cs typeface="Montserrat"/>
                <a:sym typeface="Montserrat"/>
              </a:rPr>
              <a:t>DONC on a </a:t>
            </a:r>
            <a:r>
              <a:rPr b="1" lang="fr" sz="1300">
                <a:latin typeface="Montserrat"/>
                <a:ea typeface="Montserrat"/>
                <a:cs typeface="Montserrat"/>
                <a:sym typeface="Montserrat"/>
              </a:rPr>
              <a:t>CONSOMMÉ</a:t>
            </a:r>
            <a:r>
              <a:rPr b="1" lang="fr" sz="1300">
                <a:latin typeface="Montserrat"/>
                <a:ea typeface="Montserrat"/>
                <a:cs typeface="Montserrat"/>
                <a:sym typeface="Montserrat"/>
              </a:rPr>
              <a:t> </a:t>
            </a:r>
            <a:r>
              <a:rPr lang="fr" sz="1200">
                <a:latin typeface="Montserrat"/>
                <a:ea typeface="Montserrat"/>
                <a:cs typeface="Montserrat"/>
                <a:sym typeface="Montserrat"/>
              </a:rPr>
              <a:t> l’API </a:t>
            </a:r>
            <a:r>
              <a:rPr lang="fr" sz="1200">
                <a:solidFill>
                  <a:schemeClr val="dk1"/>
                </a:solidFill>
                <a:latin typeface="Montserrat"/>
                <a:ea typeface="Montserrat"/>
                <a:cs typeface="Montserrat"/>
                <a:sym typeface="Montserrat"/>
              </a:rPr>
              <a:t>géolocalisation</a:t>
            </a:r>
            <a:r>
              <a:rPr b="1" lang="fr" sz="1300">
                <a:solidFill>
                  <a:schemeClr val="dk1"/>
                </a:solidFill>
                <a:latin typeface="Montserrat"/>
                <a:ea typeface="Montserrat"/>
                <a:cs typeface="Montserrat"/>
                <a:sym typeface="Montserrat"/>
              </a:rPr>
              <a:t> </a:t>
            </a:r>
            <a:r>
              <a:rPr b="1" lang="fr" sz="1300">
                <a:latin typeface="Montserrat"/>
                <a:ea typeface="Montserrat"/>
                <a:cs typeface="Montserrat"/>
                <a:sym typeface="Montserrat"/>
              </a:rPr>
              <a:t>OpenStreetMap France </a:t>
            </a:r>
            <a:endParaRPr b="1" sz="1300">
              <a:latin typeface="Montserrat"/>
              <a:ea typeface="Montserrat"/>
              <a:cs typeface="Montserrat"/>
              <a:sym typeface="Montserrat"/>
            </a:endParaRPr>
          </a:p>
          <a:p>
            <a:pPr indent="0" lvl="0" marL="457200" rtl="0" algn="l">
              <a:lnSpc>
                <a:spcPct val="115000"/>
              </a:lnSpc>
              <a:spcBef>
                <a:spcPts val="0"/>
              </a:spcBef>
              <a:spcAft>
                <a:spcPts val="0"/>
              </a:spcAft>
              <a:buNone/>
            </a:pPr>
            <a:r>
              <a:rPr lang="fr" sz="1200">
                <a:latin typeface="Montserrat"/>
                <a:ea typeface="Montserrat"/>
                <a:cs typeface="Montserrat"/>
                <a:sym typeface="Montserrat"/>
              </a:rPr>
              <a:t>on a </a:t>
            </a:r>
            <a:r>
              <a:rPr lang="fr" sz="1200">
                <a:solidFill>
                  <a:schemeClr val="dk1"/>
                </a:solidFill>
                <a:latin typeface="Montserrat"/>
                <a:ea typeface="Montserrat"/>
                <a:cs typeface="Montserrat"/>
                <a:sym typeface="Montserrat"/>
              </a:rPr>
              <a:t>s’est servi de la technologie</a:t>
            </a:r>
            <a:r>
              <a:rPr b="1" lang="fr" sz="1300">
                <a:solidFill>
                  <a:schemeClr val="dk1"/>
                </a:solidFill>
                <a:latin typeface="Montserrat"/>
                <a:ea typeface="Montserrat"/>
                <a:cs typeface="Montserrat"/>
                <a:sym typeface="Montserrat"/>
              </a:rPr>
              <a:t> AJAX </a:t>
            </a:r>
            <a:r>
              <a:rPr lang="fr" sz="1200">
                <a:solidFill>
                  <a:schemeClr val="dk1"/>
                </a:solidFill>
                <a:latin typeface="Montserrat"/>
                <a:ea typeface="Montserrat"/>
                <a:cs typeface="Montserrat"/>
                <a:sym typeface="Montserrat"/>
              </a:rPr>
              <a:t>pour</a:t>
            </a:r>
            <a:r>
              <a:rPr b="1" lang="fr" sz="1300">
                <a:solidFill>
                  <a:schemeClr val="dk1"/>
                </a:solidFill>
                <a:latin typeface="Montserrat"/>
                <a:ea typeface="Montserrat"/>
                <a:cs typeface="Montserrat"/>
                <a:sym typeface="Montserrat"/>
              </a:rPr>
              <a:t> INTERROGER </a:t>
            </a:r>
            <a:r>
              <a:rPr lang="fr" sz="1200">
                <a:solidFill>
                  <a:schemeClr val="dk1"/>
                </a:solidFill>
                <a:latin typeface="Montserrat"/>
                <a:ea typeface="Montserrat"/>
                <a:cs typeface="Montserrat"/>
                <a:sym typeface="Montserrat"/>
              </a:rPr>
              <a:t>le serveur</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à l’aide de requêtes </a:t>
            </a:r>
            <a:r>
              <a:rPr b="1" lang="fr" sz="1300">
                <a:solidFill>
                  <a:schemeClr val="dk1"/>
                </a:solidFill>
                <a:latin typeface="Montserrat"/>
                <a:ea typeface="Montserrat"/>
                <a:cs typeface="Montserrat"/>
                <a:sym typeface="Montserrat"/>
              </a:rPr>
              <a:t>HTTP asynchrones</a:t>
            </a:r>
            <a:endParaRPr b="1" sz="13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avec</a:t>
            </a:r>
            <a:r>
              <a:rPr b="1" lang="fr" sz="1300">
                <a:solidFill>
                  <a:schemeClr val="dk1"/>
                </a:solidFill>
                <a:latin typeface="Montserrat"/>
                <a:ea typeface="Montserrat"/>
                <a:cs typeface="Montserrat"/>
                <a:sym typeface="Montserrat"/>
              </a:rPr>
              <a:t> l’objet XMLHttpRequest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304800" lvl="2" marL="1371600" rtl="0" algn="l">
              <a:lnSpc>
                <a:spcPct val="115000"/>
              </a:lnSpc>
              <a:spcBef>
                <a:spcPts val="0"/>
              </a:spcBef>
              <a:spcAft>
                <a:spcPts val="0"/>
              </a:spcAft>
              <a:buSzPts val="1200"/>
              <a:buFont typeface="Montserrat"/>
              <a:buChar char="-"/>
            </a:pPr>
            <a:r>
              <a:rPr b="1" lang="fr" sz="1300">
                <a:latin typeface="Montserrat"/>
                <a:ea typeface="Montserrat"/>
                <a:cs typeface="Montserrat"/>
                <a:sym typeface="Montserrat"/>
              </a:rPr>
              <a:t>4 = la réponse est présente sur le client et peut être traitée en JS.</a:t>
            </a:r>
            <a:endParaRPr b="1" sz="1300">
              <a:latin typeface="Montserrat"/>
              <a:ea typeface="Montserrat"/>
              <a:cs typeface="Montserrat"/>
              <a:sym typeface="Montserrat"/>
            </a:endParaRPr>
          </a:p>
          <a:p>
            <a:pPr indent="-311150" lvl="2" marL="1371600" rtl="0" algn="l">
              <a:lnSpc>
                <a:spcPct val="115000"/>
              </a:lnSpc>
              <a:spcBef>
                <a:spcPts val="0"/>
              </a:spcBef>
              <a:spcAft>
                <a:spcPts val="0"/>
              </a:spcAft>
              <a:buSzPts val="1300"/>
              <a:buFont typeface="Montserrat"/>
              <a:buChar char="-"/>
            </a:pPr>
            <a:r>
              <a:rPr b="1" lang="fr" sz="1300">
                <a:latin typeface="Montserrat"/>
                <a:ea typeface="Montserrat"/>
                <a:cs typeface="Montserrat"/>
                <a:sym typeface="Montserrat"/>
              </a:rPr>
              <a:t>CONNAÎTRE</a:t>
            </a:r>
            <a:r>
              <a:rPr b="1" lang="fr" sz="1300">
                <a:latin typeface="Montserrat"/>
                <a:ea typeface="Montserrat"/>
                <a:cs typeface="Montserrat"/>
                <a:sym typeface="Montserrat"/>
              </a:rPr>
              <a:t> </a:t>
            </a:r>
            <a:r>
              <a:rPr lang="fr" sz="1300">
                <a:latin typeface="Montserrat"/>
                <a:ea typeface="Montserrat"/>
                <a:cs typeface="Montserrat"/>
                <a:sym typeface="Montserrat"/>
              </a:rPr>
              <a:t>aussi </a:t>
            </a:r>
            <a:r>
              <a:rPr b="1" lang="fr" sz="1300">
                <a:latin typeface="Montserrat"/>
                <a:ea typeface="Montserrat"/>
                <a:cs typeface="Montserrat"/>
                <a:sym typeface="Montserrat"/>
              </a:rPr>
              <a:t>code HTTP</a:t>
            </a:r>
            <a:r>
              <a:rPr lang="fr" sz="1300">
                <a:latin typeface="Montserrat"/>
                <a:ea typeface="Montserrat"/>
                <a:cs typeface="Montserrat"/>
                <a:sym typeface="Montserrat"/>
              </a:rPr>
              <a:t> de la </a:t>
            </a:r>
            <a:r>
              <a:rPr lang="fr" sz="1300">
                <a:latin typeface="Montserrat"/>
                <a:ea typeface="Montserrat"/>
                <a:cs typeface="Montserrat"/>
                <a:sym typeface="Montserrat"/>
              </a:rPr>
              <a:t>requête</a:t>
            </a:r>
            <a:r>
              <a:rPr lang="fr" sz="1300">
                <a:latin typeface="Montserrat"/>
                <a:ea typeface="Montserrat"/>
                <a:cs typeface="Montserrat"/>
                <a:sym typeface="Montserrat"/>
              </a:rPr>
              <a:t> </a:t>
            </a:r>
            <a:endParaRPr sz="1300">
              <a:latin typeface="Montserrat"/>
              <a:ea typeface="Montserrat"/>
              <a:cs typeface="Montserrat"/>
              <a:sym typeface="Montserrat"/>
            </a:endParaRPr>
          </a:p>
          <a:p>
            <a:pPr indent="0" lvl="0" marL="1371600" rtl="0" algn="l">
              <a:lnSpc>
                <a:spcPct val="115000"/>
              </a:lnSpc>
              <a:spcBef>
                <a:spcPts val="0"/>
              </a:spcBef>
              <a:spcAft>
                <a:spcPts val="0"/>
              </a:spcAft>
              <a:buNone/>
            </a:pPr>
            <a:r>
              <a:rPr lang="fr" sz="1300">
                <a:latin typeface="Montserrat"/>
                <a:ea typeface="Montserrat"/>
                <a:cs typeface="Montserrat"/>
                <a:sym typeface="Montserrat"/>
              </a:rPr>
              <a:t>donc si il </a:t>
            </a:r>
            <a:r>
              <a:rPr b="1" lang="fr" sz="1400">
                <a:latin typeface="Montserrat"/>
                <a:ea typeface="Montserrat"/>
                <a:cs typeface="Montserrat"/>
                <a:sym typeface="Montserrat"/>
              </a:rPr>
              <a:t>équivaut</a:t>
            </a:r>
            <a:r>
              <a:rPr lang="fr" sz="1300">
                <a:latin typeface="Montserrat"/>
                <a:ea typeface="Montserrat"/>
                <a:cs typeface="Montserrat"/>
                <a:sym typeface="Montserrat"/>
              </a:rPr>
              <a:t> à</a:t>
            </a:r>
            <a:r>
              <a:rPr b="1" lang="fr" sz="1400">
                <a:latin typeface="Montserrat"/>
                <a:ea typeface="Montserrat"/>
                <a:cs typeface="Montserrat"/>
                <a:sym typeface="Montserrat"/>
              </a:rPr>
              <a:t> 200 </a:t>
            </a:r>
            <a:r>
              <a:rPr lang="fr" sz="1300">
                <a:latin typeface="Montserrat"/>
                <a:ea typeface="Montserrat"/>
                <a:cs typeface="Montserrat"/>
                <a:sym typeface="Montserrat"/>
              </a:rPr>
              <a:t>c’est que la page est chargée</a:t>
            </a:r>
            <a:endParaRPr sz="1300">
              <a:latin typeface="Montserrat"/>
              <a:ea typeface="Montserrat"/>
              <a:cs typeface="Montserrat"/>
              <a:sym typeface="Montserrat"/>
            </a:endParaRPr>
          </a:p>
          <a:p>
            <a:pPr indent="-311150" lvl="0" marL="1371600" rtl="0" algn="l">
              <a:lnSpc>
                <a:spcPct val="115000"/>
              </a:lnSpc>
              <a:spcBef>
                <a:spcPts val="0"/>
              </a:spcBef>
              <a:spcAft>
                <a:spcPts val="0"/>
              </a:spcAft>
              <a:buSzPts val="1300"/>
              <a:buFont typeface="Montserrat"/>
              <a:buChar char="-"/>
            </a:pPr>
            <a:r>
              <a:rPr lang="fr" sz="1300">
                <a:latin typeface="Montserrat"/>
                <a:ea typeface="Montserrat"/>
                <a:cs typeface="Montserrat"/>
                <a:sym typeface="Montserrat"/>
              </a:rPr>
              <a:t>TEXTE</a:t>
            </a:r>
            <a:endParaRPr sz="1300">
              <a:latin typeface="Montserrat"/>
              <a:ea typeface="Montserrat"/>
              <a:cs typeface="Montserrat"/>
              <a:sym typeface="Montserrat"/>
            </a:endParaRPr>
          </a:p>
          <a:p>
            <a:pPr indent="0" lvl="0" marL="0" rtl="0" algn="l">
              <a:lnSpc>
                <a:spcPct val="115000"/>
              </a:lnSpc>
              <a:spcBef>
                <a:spcPts val="0"/>
              </a:spcBef>
              <a:spcAft>
                <a:spcPts val="0"/>
              </a:spcAft>
              <a:buNone/>
            </a:pPr>
            <a:r>
              <a:rPr lang="fr" sz="1300">
                <a:solidFill>
                  <a:schemeClr val="dk1"/>
                </a:solidFill>
                <a:latin typeface="Montserrat"/>
                <a:ea typeface="Montserrat"/>
                <a:cs typeface="Montserrat"/>
                <a:sym typeface="Montserrat"/>
              </a:rPr>
              <a:t>- 			UTILISER LES DONNEES DES COMMERCES RECUPERER </a:t>
            </a:r>
            <a:endParaRPr sz="1300">
              <a:latin typeface="Montserrat"/>
              <a:ea typeface="Montserrat"/>
              <a:cs typeface="Montserrat"/>
              <a:sym typeface="Montserrat"/>
            </a:endParaRPr>
          </a:p>
          <a:p>
            <a:pPr indent="-311150" lvl="0" marL="1371600" rtl="0" algn="l">
              <a:lnSpc>
                <a:spcPct val="115000"/>
              </a:lnSpc>
              <a:spcBef>
                <a:spcPts val="0"/>
              </a:spcBef>
              <a:spcAft>
                <a:spcPts val="0"/>
              </a:spcAft>
              <a:buSzPts val="1300"/>
              <a:buFont typeface="Montserrat"/>
              <a:buChar char="-"/>
            </a:pPr>
            <a:r>
              <a:rPr lang="fr" sz="1300">
                <a:latin typeface="Montserrat"/>
                <a:ea typeface="Montserrat"/>
                <a:cs typeface="Montserrat"/>
                <a:sym typeface="Montserrat"/>
              </a:rPr>
              <a:t>JSON</a:t>
            </a:r>
            <a:endParaRPr sz="1300">
              <a:latin typeface="Montserrat"/>
              <a:ea typeface="Montserrat"/>
              <a:cs typeface="Montserrat"/>
              <a:sym typeface="Montserrat"/>
            </a:endParaRPr>
          </a:p>
          <a:p>
            <a:pPr indent="-311150" lvl="0" marL="1371600" rtl="0" algn="l">
              <a:lnSpc>
                <a:spcPct val="115000"/>
              </a:lnSpc>
              <a:spcBef>
                <a:spcPts val="0"/>
              </a:spcBef>
              <a:spcAft>
                <a:spcPts val="0"/>
              </a:spcAft>
              <a:buSzPts val="1300"/>
              <a:buFont typeface="Montserrat"/>
              <a:buChar char="-"/>
            </a:pPr>
            <a:r>
              <a:rPr lang="fr" sz="1300">
                <a:latin typeface="Montserrat"/>
                <a:ea typeface="Montserrat"/>
                <a:cs typeface="Montserrat"/>
                <a:sym typeface="Montserrat"/>
              </a:rPr>
              <a:t>INSCRITS CARTE</a:t>
            </a:r>
            <a:endParaRPr sz="1300">
              <a:latin typeface="Montserrat"/>
              <a:ea typeface="Montserrat"/>
              <a:cs typeface="Montserrat"/>
              <a:sym typeface="Montserrat"/>
            </a:endParaRPr>
          </a:p>
          <a:p>
            <a:pPr indent="-311150" lvl="0" marL="1371600" rtl="0" algn="l">
              <a:lnSpc>
                <a:spcPct val="115000"/>
              </a:lnSpc>
              <a:spcBef>
                <a:spcPts val="0"/>
              </a:spcBef>
              <a:spcAft>
                <a:spcPts val="0"/>
              </a:spcAft>
              <a:buSzPts val="1300"/>
              <a:buFont typeface="Montserrat"/>
              <a:buChar char="-"/>
            </a:pPr>
            <a:r>
              <a:rPr lang="fr" sz="1300">
                <a:latin typeface="Montserrat"/>
                <a:ea typeface="Montserrat"/>
                <a:cs typeface="Montserrat"/>
                <a:sym typeface="Montserrat"/>
              </a:rPr>
              <a:t>AFFICHER VUE LES MARQUEURS GEO </a:t>
            </a:r>
            <a:endParaRPr sz="1300">
              <a:latin typeface="Montserrat"/>
              <a:ea typeface="Montserrat"/>
              <a:cs typeface="Montserrat"/>
              <a:sym typeface="Montserrat"/>
            </a:endParaRPr>
          </a:p>
          <a:p>
            <a:pPr indent="-311150" lvl="0" marL="1371600" rtl="0" algn="l">
              <a:lnSpc>
                <a:spcPct val="115000"/>
              </a:lnSpc>
              <a:spcBef>
                <a:spcPts val="0"/>
              </a:spcBef>
              <a:spcAft>
                <a:spcPts val="0"/>
              </a:spcAft>
              <a:buSzPts val="1300"/>
              <a:buFont typeface="Montserrat"/>
              <a:buChar char="-"/>
            </a:pPr>
            <a:r>
              <a:rPr lang="fr" sz="1300">
                <a:latin typeface="Montserrat"/>
                <a:ea typeface="Montserrat"/>
                <a:cs typeface="Montserrat"/>
                <a:sym typeface="Montserrat"/>
              </a:rPr>
              <a:t>ET POPUP INFO</a:t>
            </a:r>
            <a:endParaRPr sz="1300">
              <a:latin typeface="Montserrat"/>
              <a:ea typeface="Montserrat"/>
              <a:cs typeface="Montserrat"/>
              <a:sym typeface="Montserrat"/>
            </a:endParaRPr>
          </a:p>
          <a:p>
            <a:pPr indent="0" lvl="0" marL="0" rtl="0" algn="l">
              <a:spcBef>
                <a:spcPts val="0"/>
              </a:spcBef>
              <a:spcAft>
                <a:spcPts val="0"/>
              </a:spcAft>
              <a:buNone/>
            </a:pPr>
            <a:r>
              <a:t/>
            </a:r>
            <a:endParaRPr b="1" sz="1200">
              <a:latin typeface="Montserrat"/>
              <a:ea typeface="Montserrat"/>
              <a:cs typeface="Montserrat"/>
              <a:sym typeface="Montserrat"/>
            </a:endParaRPr>
          </a:p>
          <a:p>
            <a:pPr indent="0" lvl="0" marL="0" rtl="0" algn="l">
              <a:lnSpc>
                <a:spcPct val="115000"/>
              </a:lnSpc>
              <a:spcBef>
                <a:spcPts val="0"/>
              </a:spcBef>
              <a:spcAft>
                <a:spcPts val="0"/>
              </a:spcAft>
              <a:buNone/>
            </a:pPr>
            <a:r>
              <a:rPr b="1" lang="fr" sz="1300">
                <a:solidFill>
                  <a:schemeClr val="dk1"/>
                </a:solidFill>
                <a:latin typeface="Montserrat"/>
                <a:ea typeface="Montserrat"/>
                <a:cs typeface="Montserrat"/>
                <a:sym typeface="Montserrat"/>
              </a:rPr>
              <a:t>ET COMME C’EST</a:t>
            </a:r>
            <a:r>
              <a:rPr lang="fr" sz="12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 un projet entièrement développé sous </a:t>
            </a:r>
            <a:r>
              <a:rPr b="1" lang="fr" sz="1200">
                <a:solidFill>
                  <a:schemeClr val="dk1"/>
                </a:solidFill>
                <a:latin typeface="Montserrat"/>
                <a:ea typeface="Montserrat"/>
                <a:cs typeface="Montserrat"/>
                <a:sym typeface="Montserrat"/>
              </a:rPr>
              <a:t>Symfony </a:t>
            </a:r>
            <a:endParaRPr b="1"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on a utilisé le moteur de templates </a:t>
            </a:r>
            <a:r>
              <a:rPr b="1" lang="fr" sz="1200">
                <a:solidFill>
                  <a:schemeClr val="dk1"/>
                </a:solidFill>
                <a:latin typeface="Montserrat"/>
                <a:ea typeface="Montserrat"/>
                <a:cs typeface="Montserrat"/>
                <a:sym typeface="Montserrat"/>
              </a:rPr>
              <a:t>TWIG </a:t>
            </a:r>
            <a:r>
              <a:rPr lang="fr" sz="1200">
                <a:solidFill>
                  <a:schemeClr val="dk1"/>
                </a:solidFill>
                <a:latin typeface="Montserrat"/>
                <a:ea typeface="Montserrat"/>
                <a:cs typeface="Montserrat"/>
                <a:sym typeface="Montserrat"/>
              </a:rPr>
              <a:t>pour afficher la </a:t>
            </a:r>
            <a:r>
              <a:rPr b="1" lang="fr" sz="1200">
                <a:solidFill>
                  <a:schemeClr val="dk1"/>
                </a:solidFill>
                <a:latin typeface="Montserrat"/>
                <a:ea typeface="Montserrat"/>
                <a:cs typeface="Montserrat"/>
                <a:sym typeface="Montserrat"/>
              </a:rPr>
              <a:t>VUE </a:t>
            </a:r>
            <a:r>
              <a:rPr lang="fr" sz="1200">
                <a:solidFill>
                  <a:schemeClr val="dk1"/>
                </a:solidFill>
                <a:latin typeface="Montserrat"/>
                <a:ea typeface="Montserrat"/>
                <a:cs typeface="Montserrat"/>
                <a:sym typeface="Montserrat"/>
              </a:rPr>
              <a:t>au navigateur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pour le </a:t>
            </a:r>
            <a:r>
              <a:rPr b="1" lang="fr" sz="1300">
                <a:solidFill>
                  <a:schemeClr val="dk1"/>
                </a:solidFill>
                <a:latin typeface="Montserrat"/>
                <a:ea typeface="Montserrat"/>
                <a:cs typeface="Montserrat"/>
                <a:sym typeface="Montserrat"/>
              </a:rPr>
              <a:t>codage </a:t>
            </a:r>
            <a:r>
              <a:rPr lang="fr" sz="1200">
                <a:solidFill>
                  <a:schemeClr val="dk1"/>
                </a:solidFill>
                <a:latin typeface="Montserrat"/>
                <a:ea typeface="Montserrat"/>
                <a:cs typeface="Montserrat"/>
                <a:sym typeface="Montserrat"/>
              </a:rPr>
              <a:t>des </a:t>
            </a:r>
            <a:r>
              <a:rPr b="1" lang="fr" sz="1300">
                <a:solidFill>
                  <a:schemeClr val="dk1"/>
                </a:solidFill>
                <a:latin typeface="Montserrat"/>
                <a:ea typeface="Montserrat"/>
                <a:cs typeface="Montserrat"/>
                <a:sym typeface="Montserrat"/>
              </a:rPr>
              <a:t>composant back-end</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____________________________________________________________________________________</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i="1" lang="fr" sz="1200">
                <a:solidFill>
                  <a:schemeClr val="dk1"/>
                </a:solidFill>
                <a:latin typeface="Montserrat"/>
                <a:ea typeface="Montserrat"/>
                <a:cs typeface="Montserrat"/>
                <a:sym typeface="Montserrat"/>
              </a:rPr>
              <a:t>JSON JavaScript Object Notation</a:t>
            </a:r>
            <a:endParaRPr i="1"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i="1" lang="fr" sz="1200">
                <a:solidFill>
                  <a:schemeClr val="dk1"/>
                </a:solidFill>
                <a:latin typeface="Montserrat"/>
                <a:ea typeface="Montserrat"/>
                <a:cs typeface="Montserrat"/>
                <a:sym typeface="Montserrat"/>
              </a:rPr>
              <a:t>XML </a:t>
            </a:r>
            <a:r>
              <a:rPr lang="fr" sz="1200">
                <a:solidFill>
                  <a:srgbClr val="202124"/>
                </a:solidFill>
                <a:highlight>
                  <a:schemeClr val="lt1"/>
                </a:highlight>
                <a:latin typeface="Montserrat"/>
                <a:ea typeface="Montserrat"/>
                <a:cs typeface="Montserrat"/>
                <a:sym typeface="Montserrat"/>
              </a:rPr>
              <a:t>eXtensible Markup Language balise de langage extensible</a:t>
            </a:r>
            <a:endParaRPr i="1"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b="1" lang="fr" sz="1000">
                <a:solidFill>
                  <a:schemeClr val="dk1"/>
                </a:solidFill>
                <a:latin typeface="Montserrat"/>
                <a:ea typeface="Montserrat"/>
                <a:cs typeface="Montserrat"/>
                <a:sym typeface="Montserrat"/>
              </a:rPr>
              <a:t>QUI EST </a:t>
            </a:r>
            <a:r>
              <a:rPr lang="fr" sz="1000">
                <a:solidFill>
                  <a:schemeClr val="dk1"/>
                </a:solidFill>
                <a:latin typeface="Montserrat"/>
                <a:ea typeface="Montserrat"/>
                <a:cs typeface="Montserrat"/>
                <a:sym typeface="Montserrat"/>
              </a:rPr>
              <a:t>une </a:t>
            </a:r>
            <a:r>
              <a:rPr b="1" lang="fr" sz="1000">
                <a:solidFill>
                  <a:schemeClr val="dk1"/>
                </a:solidFill>
                <a:latin typeface="Montserrat"/>
                <a:ea typeface="Montserrat"/>
                <a:cs typeface="Montserrat"/>
                <a:sym typeface="Montserrat"/>
              </a:rPr>
              <a:t>COMBINAISON </a:t>
            </a:r>
            <a:r>
              <a:rPr lang="fr" sz="1000">
                <a:solidFill>
                  <a:schemeClr val="dk1"/>
                </a:solidFill>
                <a:latin typeface="Montserrat"/>
                <a:ea typeface="Montserrat"/>
                <a:cs typeface="Montserrat"/>
                <a:sym typeface="Montserrat"/>
              </a:rPr>
              <a:t>asynchrone du JS et du XML en passant par le DOM donc HTML et CSS</a:t>
            </a:r>
            <a:endParaRPr sz="10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status attribut readyState XMLHttpRequest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	0 = objet XMLHttpRequest bien créé mais aucune requête n'a été envoyée</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	1 = la ressource a été trouvée sur le serveur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	2 = les en têtes ont été reçues</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	3 = la réponse transite vers le client</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e2676f93f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e2676f93f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Symfony utilise le </a:t>
            </a:r>
            <a:r>
              <a:rPr b="1" lang="fr" sz="1300">
                <a:latin typeface="Montserrat"/>
                <a:ea typeface="Montserrat"/>
                <a:cs typeface="Montserrat"/>
                <a:sym typeface="Montserrat"/>
              </a:rPr>
              <a:t>DESIGN PATTERN MVC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qui permet </a:t>
            </a:r>
            <a:r>
              <a:rPr b="1" lang="fr" sz="1300">
                <a:latin typeface="Montserrat"/>
                <a:ea typeface="Montserrat"/>
                <a:cs typeface="Montserrat"/>
                <a:sym typeface="Montserrat"/>
              </a:rPr>
              <a:t>d’ORGANISER</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 		le </a:t>
            </a:r>
            <a:r>
              <a:rPr b="1" lang="fr" sz="1300">
                <a:latin typeface="Montserrat"/>
                <a:ea typeface="Montserrat"/>
                <a:cs typeface="Montserrat"/>
                <a:sym typeface="Montserrat"/>
              </a:rPr>
              <a:t>FONCTIONNEMENT </a:t>
            </a:r>
            <a:r>
              <a:rPr lang="fr" sz="1200">
                <a:latin typeface="Montserrat"/>
                <a:ea typeface="Montserrat"/>
                <a:cs typeface="Montserrat"/>
                <a:sym typeface="Montserrat"/>
              </a:rPr>
              <a:t>du code en </a:t>
            </a:r>
            <a:endParaRPr sz="1200">
              <a:latin typeface="Montserrat"/>
              <a:ea typeface="Montserrat"/>
              <a:cs typeface="Montserrat"/>
              <a:sym typeface="Montserrat"/>
            </a:endParaRPr>
          </a:p>
          <a:p>
            <a:pPr indent="457200" lvl="0" marL="914400" rtl="0" algn="l">
              <a:lnSpc>
                <a:spcPct val="150000"/>
              </a:lnSpc>
              <a:spcBef>
                <a:spcPts val="0"/>
              </a:spcBef>
              <a:spcAft>
                <a:spcPts val="0"/>
              </a:spcAft>
              <a:buNone/>
            </a:pPr>
            <a:r>
              <a:rPr b="1" lang="fr" sz="1300">
                <a:latin typeface="Montserrat"/>
                <a:ea typeface="Montserrat"/>
                <a:cs typeface="Montserrat"/>
                <a:sym typeface="Montserrat"/>
              </a:rPr>
              <a:t>3 GRANDS MODULES</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fr" sz="1200">
                <a:latin typeface="Montserrat"/>
                <a:ea typeface="Montserrat"/>
                <a:cs typeface="Montserrat"/>
                <a:sym typeface="Montserrat"/>
              </a:rPr>
              <a:t>La </a:t>
            </a:r>
            <a:r>
              <a:rPr b="1" lang="fr" sz="1300">
                <a:latin typeface="Montserrat"/>
                <a:ea typeface="Montserrat"/>
                <a:cs typeface="Montserrat"/>
                <a:sym typeface="Montserrat"/>
              </a:rPr>
              <a:t>VUE </a:t>
            </a:r>
            <a:r>
              <a:rPr lang="fr" sz="1200">
                <a:latin typeface="Montserrat"/>
                <a:ea typeface="Montserrat"/>
                <a:cs typeface="Montserrat"/>
                <a:sym typeface="Montserrat"/>
              </a:rPr>
              <a:t> que j’ai déjà mentionnée </a:t>
            </a:r>
            <a:r>
              <a:rPr b="1" lang="fr" sz="1300">
                <a:latin typeface="Montserrat"/>
                <a:ea typeface="Montserrat"/>
                <a:cs typeface="Montserrat"/>
                <a:sym typeface="Montserrat"/>
              </a:rPr>
              <a:t>QUI A SON </a:t>
            </a:r>
            <a:r>
              <a:rPr b="1" lang="fr" sz="1300">
                <a:latin typeface="Montserrat"/>
                <a:ea typeface="Montserrat"/>
                <a:cs typeface="Montserrat"/>
                <a:sym typeface="Montserrat"/>
              </a:rPr>
              <a:t>RÔLE</a:t>
            </a:r>
            <a:r>
              <a:rPr b="1" lang="fr" sz="1300">
                <a:latin typeface="Montserrat"/>
                <a:ea typeface="Montserrat"/>
                <a:cs typeface="Montserrat"/>
                <a:sym typeface="Montserrat"/>
              </a:rPr>
              <a:t> DANS LA PARTIE FRONT</a:t>
            </a:r>
            <a:r>
              <a:rPr lang="fr" sz="1200">
                <a:latin typeface="Montserrat"/>
                <a:ea typeface="Montserrat"/>
                <a:cs typeface="Montserrat"/>
                <a:sym typeface="Montserrat"/>
              </a:rPr>
              <a:t> </a:t>
            </a:r>
            <a:endParaRPr sz="1200">
              <a:latin typeface="Montserrat"/>
              <a:ea typeface="Montserrat"/>
              <a:cs typeface="Montserrat"/>
              <a:sym typeface="Montserrat"/>
            </a:endParaRPr>
          </a:p>
          <a:p>
            <a:pPr indent="0" lvl="0" marL="457200" rtl="0" algn="l">
              <a:lnSpc>
                <a:spcPct val="150000"/>
              </a:lnSpc>
              <a:spcBef>
                <a:spcPts val="0"/>
              </a:spcBef>
              <a:spcAft>
                <a:spcPts val="0"/>
              </a:spcAft>
              <a:buNone/>
            </a:pPr>
            <a:r>
              <a:rPr b="1" lang="fr" sz="1300">
                <a:latin typeface="Montserrat"/>
                <a:ea typeface="Montserrat"/>
                <a:cs typeface="Montserrat"/>
                <a:sym typeface="Montserrat"/>
              </a:rPr>
              <a:t>DONC </a:t>
            </a:r>
            <a:r>
              <a:rPr lang="fr" sz="1200">
                <a:latin typeface="Montserrat"/>
                <a:ea typeface="Montserrat"/>
                <a:cs typeface="Montserrat"/>
                <a:sym typeface="Montserrat"/>
              </a:rPr>
              <a:t>c’est ce que voit </a:t>
            </a:r>
            <a:r>
              <a:rPr b="1" lang="fr" sz="1300">
                <a:latin typeface="Montserrat"/>
                <a:ea typeface="Montserrat"/>
                <a:cs typeface="Montserrat"/>
                <a:sym typeface="Montserrat"/>
              </a:rPr>
              <a:t>L’UTILISATEUR </a:t>
            </a:r>
            <a:r>
              <a:rPr lang="fr" sz="1200">
                <a:latin typeface="Montserrat"/>
                <a:ea typeface="Montserrat"/>
                <a:cs typeface="Montserrat"/>
                <a:sym typeface="Montserrat"/>
              </a:rPr>
              <a:t>dans son </a:t>
            </a:r>
            <a:r>
              <a:rPr b="1" lang="fr" sz="1300">
                <a:latin typeface="Montserrat"/>
                <a:ea typeface="Montserrat"/>
                <a:cs typeface="Montserrat"/>
                <a:sym typeface="Montserrat"/>
              </a:rPr>
              <a:t>NAVIGATEUR</a:t>
            </a:r>
            <a:r>
              <a:rPr lang="fr" sz="1200">
                <a:latin typeface="Montserrat"/>
                <a:ea typeface="Montserrat"/>
                <a:cs typeface="Montserrat"/>
                <a:sym typeface="Montserrat"/>
              </a:rPr>
              <a:t>.</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lang="fr" sz="1200">
                <a:latin typeface="Montserrat"/>
                <a:ea typeface="Montserrat"/>
                <a:cs typeface="Montserrat"/>
                <a:sym typeface="Montserrat"/>
              </a:rPr>
              <a:t>Le </a:t>
            </a:r>
            <a:r>
              <a:rPr b="1" lang="fr" sz="1300">
                <a:latin typeface="Montserrat"/>
                <a:ea typeface="Montserrat"/>
                <a:cs typeface="Montserrat"/>
                <a:sym typeface="Montserrat"/>
              </a:rPr>
              <a:t>MODÈLE</a:t>
            </a:r>
            <a:r>
              <a:rPr b="1" lang="fr" sz="1300">
                <a:latin typeface="Montserrat"/>
                <a:ea typeface="Montserrat"/>
                <a:cs typeface="Montserrat"/>
                <a:sym typeface="Montserrat"/>
              </a:rPr>
              <a:t> SERT DANS LE </a:t>
            </a:r>
            <a:endParaRPr b="1" sz="13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b="1" lang="fr" sz="1300">
                <a:solidFill>
                  <a:schemeClr val="dk1"/>
                </a:solidFill>
                <a:latin typeface="Montserrat"/>
                <a:ea typeface="Montserrat"/>
                <a:cs typeface="Montserrat"/>
                <a:sym typeface="Montserrat"/>
              </a:rPr>
              <a:t>DESIGN PATTERN ACTIVE RECORD</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fr" sz="1300">
                <a:solidFill>
                  <a:schemeClr val="dk1"/>
                </a:solidFill>
                <a:latin typeface="Montserrat"/>
                <a:ea typeface="Montserrat"/>
                <a:cs typeface="Montserrat"/>
                <a:sym typeface="Montserrat"/>
              </a:rPr>
              <a:t> À CONNECTER ET COMMUNIQUER AVEC LA BDD </a:t>
            </a:r>
            <a:endParaRPr b="1" sz="1300">
              <a:latin typeface="Montserrat"/>
              <a:ea typeface="Montserrat"/>
              <a:cs typeface="Montserrat"/>
              <a:sym typeface="Montserrat"/>
            </a:endParaRPr>
          </a:p>
          <a:p>
            <a:pPr indent="0" lvl="0" marL="457200" rtl="0" algn="l">
              <a:lnSpc>
                <a:spcPct val="150000"/>
              </a:lnSpc>
              <a:spcBef>
                <a:spcPts val="0"/>
              </a:spcBef>
              <a:spcAft>
                <a:spcPts val="0"/>
              </a:spcAft>
              <a:buNone/>
            </a:pPr>
            <a:r>
              <a:rPr b="1" lang="fr" sz="1300">
                <a:latin typeface="Montserrat"/>
                <a:ea typeface="Montserrat"/>
                <a:cs typeface="Montserrat"/>
                <a:sym typeface="Montserrat"/>
              </a:rPr>
              <a:t>MAIS DANS</a:t>
            </a:r>
            <a:r>
              <a:rPr lang="fr" sz="1200">
                <a:latin typeface="Montserrat"/>
                <a:ea typeface="Montserrat"/>
                <a:cs typeface="Montserrat"/>
                <a:sym typeface="Montserrat"/>
              </a:rPr>
              <a:t> Symfony qui utilise l’</a:t>
            </a:r>
            <a:r>
              <a:rPr b="1" lang="fr" sz="1300">
                <a:latin typeface="Montserrat"/>
                <a:ea typeface="Montserrat"/>
                <a:cs typeface="Montserrat"/>
                <a:sym typeface="Montserrat"/>
              </a:rPr>
              <a:t>ORM </a:t>
            </a:r>
            <a:r>
              <a:rPr b="1" lang="fr" sz="1300">
                <a:solidFill>
                  <a:schemeClr val="dk1"/>
                </a:solidFill>
                <a:latin typeface="Montserrat"/>
                <a:ea typeface="Montserrat"/>
                <a:cs typeface="Montserrat"/>
                <a:sym typeface="Montserrat"/>
              </a:rPr>
              <a:t>Doctrine</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fr" sz="1300">
                <a:latin typeface="Montserrat"/>
                <a:ea typeface="Montserrat"/>
                <a:cs typeface="Montserrat"/>
                <a:sym typeface="Montserrat"/>
              </a:rPr>
              <a:t>ET LA</a:t>
            </a:r>
            <a:r>
              <a:rPr lang="fr" sz="1200">
                <a:latin typeface="Montserrat"/>
                <a:ea typeface="Montserrat"/>
                <a:cs typeface="Montserrat"/>
                <a:sym typeface="Montserrat"/>
              </a:rPr>
              <a:t> </a:t>
            </a:r>
            <a:r>
              <a:rPr lang="fr" sz="1200">
                <a:latin typeface="Montserrat"/>
                <a:ea typeface="Montserrat"/>
                <a:cs typeface="Montserrat"/>
                <a:sym typeface="Montserrat"/>
              </a:rPr>
              <a:t>c’est avec le </a:t>
            </a:r>
            <a:r>
              <a:rPr b="1" lang="fr" sz="1300">
                <a:latin typeface="Montserrat"/>
                <a:ea typeface="Montserrat"/>
                <a:cs typeface="Montserrat"/>
                <a:sym typeface="Montserrat"/>
              </a:rPr>
              <a:t>Repository </a:t>
            </a:r>
            <a:r>
              <a:rPr lang="fr" sz="1200">
                <a:latin typeface="Montserrat"/>
                <a:ea typeface="Montserrat"/>
                <a:cs typeface="Montserrat"/>
                <a:sym typeface="Montserrat"/>
              </a:rPr>
              <a:t>qui communique avec </a:t>
            </a:r>
            <a:r>
              <a:rPr b="1" lang="fr" sz="1300">
                <a:solidFill>
                  <a:schemeClr val="dk1"/>
                </a:solidFill>
                <a:latin typeface="Montserrat"/>
                <a:ea typeface="Montserrat"/>
                <a:cs typeface="Montserrat"/>
                <a:sym typeface="Montserrat"/>
              </a:rPr>
              <a:t>LA BDD</a:t>
            </a:r>
            <a:endParaRPr b="1" sz="13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b="1" lang="fr" sz="1300">
                <a:solidFill>
                  <a:schemeClr val="dk1"/>
                </a:solidFill>
                <a:latin typeface="Montserrat"/>
                <a:ea typeface="Montserrat"/>
                <a:cs typeface="Montserrat"/>
                <a:sym typeface="Montserrat"/>
              </a:rPr>
              <a:t>QueryBuilder </a:t>
            </a:r>
            <a:r>
              <a:rPr lang="fr" sz="1200">
                <a:latin typeface="Montserrat"/>
                <a:ea typeface="Montserrat"/>
                <a:cs typeface="Montserrat"/>
                <a:sym typeface="Montserrat"/>
              </a:rPr>
              <a:t>(</a:t>
            </a:r>
            <a:r>
              <a:rPr lang="fr" sz="1200">
                <a:latin typeface="Montserrat"/>
                <a:ea typeface="Montserrat"/>
                <a:cs typeface="Montserrat"/>
                <a:sym typeface="Montserrat"/>
              </a:rPr>
              <a:t>requête</a:t>
            </a:r>
            <a:r>
              <a:rPr lang="fr" sz="1200">
                <a:latin typeface="Montserrat"/>
                <a:ea typeface="Montserrat"/>
                <a:cs typeface="Montserrat"/>
                <a:sym typeface="Montserrat"/>
              </a:rPr>
              <a:t> SQL dynamique avec le </a:t>
            </a:r>
            <a:r>
              <a:rPr lang="fr" sz="1200">
                <a:latin typeface="Montserrat"/>
                <a:ea typeface="Montserrat"/>
                <a:cs typeface="Montserrat"/>
                <a:sym typeface="Montserrat"/>
              </a:rPr>
              <a:t>langage</a:t>
            </a:r>
            <a:r>
              <a:rPr lang="fr" sz="1200">
                <a:latin typeface="Montserrat"/>
                <a:ea typeface="Montserrat"/>
                <a:cs typeface="Montserrat"/>
                <a:sym typeface="Montserrat"/>
              </a:rPr>
              <a:t> PHP)</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LE OU LES FILTRES </a:t>
            </a:r>
            <a:r>
              <a:rPr lang="fr" sz="1200">
                <a:latin typeface="Montserrat"/>
                <a:ea typeface="Montserrat"/>
                <a:cs typeface="Montserrat"/>
                <a:sym typeface="Montserrat"/>
              </a:rPr>
              <a:t>que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l’utilisateur aura </a:t>
            </a:r>
            <a:r>
              <a:rPr b="1" lang="fr" sz="1300">
                <a:latin typeface="Montserrat"/>
                <a:ea typeface="Montserrat"/>
                <a:cs typeface="Montserrat"/>
                <a:sym typeface="Montserrat"/>
              </a:rPr>
              <a:t>CHOISI </a:t>
            </a:r>
            <a:r>
              <a:rPr lang="fr" sz="1200">
                <a:latin typeface="Montserrat"/>
                <a:ea typeface="Montserrat"/>
                <a:cs typeface="Montserrat"/>
                <a:sym typeface="Montserrat"/>
              </a:rPr>
              <a:t>pour sa </a:t>
            </a:r>
            <a:r>
              <a:rPr b="1" lang="fr" sz="1300">
                <a:latin typeface="Montserrat"/>
                <a:ea typeface="Montserrat"/>
                <a:cs typeface="Montserrat"/>
                <a:sym typeface="Montserrat"/>
              </a:rPr>
              <a:t>RECHERCHE </a:t>
            </a:r>
            <a:r>
              <a:rPr lang="fr" sz="1200">
                <a:latin typeface="Montserrat"/>
                <a:ea typeface="Montserrat"/>
                <a:cs typeface="Montserrat"/>
                <a:sym typeface="Montserrat"/>
              </a:rPr>
              <a:t>soient</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STOCKÉS</a:t>
            </a:r>
            <a:r>
              <a:rPr b="1" lang="fr" sz="1300">
                <a:latin typeface="Montserrat"/>
                <a:ea typeface="Montserrat"/>
                <a:cs typeface="Montserrat"/>
                <a:sym typeface="Montserrat"/>
              </a:rPr>
              <a:t> EN SESSION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ensuite </a:t>
            </a:r>
            <a:r>
              <a:rPr lang="fr" sz="1200">
                <a:latin typeface="Montserrat"/>
                <a:ea typeface="Montserrat"/>
                <a:cs typeface="Montserrat"/>
                <a:sym typeface="Montserrat"/>
              </a:rPr>
              <a:t>avec une</a:t>
            </a:r>
            <a:r>
              <a:rPr b="1" lang="fr" sz="1300">
                <a:latin typeface="Montserrat"/>
                <a:ea typeface="Montserrat"/>
                <a:cs typeface="Montserrat"/>
                <a:sym typeface="Montserrat"/>
              </a:rPr>
              <a:t> </a:t>
            </a:r>
            <a:r>
              <a:rPr b="1" lang="fr" sz="1400">
                <a:latin typeface="Montserrat"/>
                <a:ea typeface="Montserrat"/>
                <a:cs typeface="Montserrat"/>
                <a:sym typeface="Montserrat"/>
              </a:rPr>
              <a:t>requête paramétré </a:t>
            </a:r>
            <a:endParaRPr b="1" sz="14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entre autre </a:t>
            </a:r>
            <a:r>
              <a:rPr lang="fr" sz="1200">
                <a:latin typeface="Montserrat"/>
                <a:ea typeface="Montserrat"/>
                <a:cs typeface="Montserrat"/>
                <a:sym typeface="Montserrat"/>
              </a:rPr>
              <a:t>d'éviter</a:t>
            </a:r>
            <a:r>
              <a:rPr b="1" lang="fr" sz="1400">
                <a:latin typeface="Montserrat"/>
                <a:ea typeface="Montserrat"/>
                <a:cs typeface="Montserrat"/>
                <a:sym typeface="Montserrat"/>
              </a:rPr>
              <a:t> les injection SQL</a:t>
            </a:r>
            <a:endParaRPr b="1" sz="14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on </a:t>
            </a:r>
            <a:r>
              <a:rPr b="1" lang="fr" sz="1300">
                <a:latin typeface="Montserrat"/>
                <a:ea typeface="Montserrat"/>
                <a:cs typeface="Montserrat"/>
                <a:sym typeface="Montserrat"/>
              </a:rPr>
              <a:t>RÉCUPÈRE</a:t>
            </a:r>
            <a:r>
              <a:rPr b="1" lang="fr" sz="1300">
                <a:latin typeface="Montserrat"/>
                <a:ea typeface="Montserrat"/>
                <a:cs typeface="Montserrat"/>
                <a:sym typeface="Montserrat"/>
              </a:rPr>
              <a:t> et CONTRAINT la valeur en session</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avec les</a:t>
            </a:r>
            <a:r>
              <a:rPr b="1" lang="fr" sz="1300">
                <a:latin typeface="Montserrat"/>
                <a:ea typeface="Montserrat"/>
                <a:cs typeface="Montserrat"/>
                <a:sym typeface="Montserrat"/>
              </a:rPr>
              <a:t>  </a:t>
            </a:r>
            <a:r>
              <a:rPr b="1" lang="fr" sz="1300">
                <a:latin typeface="Montserrat"/>
                <a:ea typeface="Montserrat"/>
                <a:cs typeface="Montserrat"/>
                <a:sym typeface="Montserrat"/>
              </a:rPr>
              <a:t>COMMERÇANTS</a:t>
            </a:r>
            <a:r>
              <a:rPr b="1" lang="fr" sz="1300">
                <a:latin typeface="Montserrat"/>
                <a:ea typeface="Montserrat"/>
                <a:cs typeface="Montserrat"/>
                <a:sym typeface="Montserrat"/>
              </a:rPr>
              <a:t> </a:t>
            </a:r>
            <a:r>
              <a:rPr lang="fr" sz="1200">
                <a:latin typeface="Montserrat"/>
                <a:ea typeface="Montserrat"/>
                <a:cs typeface="Montserrat"/>
                <a:sym typeface="Montserrat"/>
              </a:rPr>
              <a:t>et </a:t>
            </a:r>
            <a:r>
              <a:rPr b="1" lang="fr" sz="1300">
                <a:solidFill>
                  <a:schemeClr val="dk1"/>
                </a:solidFill>
                <a:latin typeface="Montserrat"/>
                <a:ea typeface="Montserrat"/>
                <a:cs typeface="Montserrat"/>
                <a:sym typeface="Montserrat"/>
              </a:rPr>
              <a:t>SERVICE PARTENAIRE </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stocké</a:t>
            </a:r>
            <a:r>
              <a:rPr b="1" lang="fr" sz="1300">
                <a:solidFill>
                  <a:schemeClr val="dk1"/>
                </a:solidFill>
                <a:latin typeface="Montserrat"/>
                <a:ea typeface="Montserrat"/>
                <a:cs typeface="Montserrat"/>
                <a:sym typeface="Montserrat"/>
              </a:rPr>
              <a:t> en BDD</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fr" sz="1300">
                <a:solidFill>
                  <a:schemeClr val="dk1"/>
                </a:solidFill>
                <a:latin typeface="Montserrat"/>
                <a:ea typeface="Montserrat"/>
                <a:cs typeface="Montserrat"/>
                <a:sym typeface="Montserrat"/>
              </a:rPr>
              <a:t>TOUJOURS </a:t>
            </a:r>
            <a:r>
              <a:rPr lang="fr" sz="1200">
                <a:solidFill>
                  <a:schemeClr val="dk1"/>
                </a:solidFill>
                <a:latin typeface="Montserrat"/>
                <a:ea typeface="Montserrat"/>
                <a:cs typeface="Montserrat"/>
                <a:sym typeface="Montserrat"/>
              </a:rPr>
              <a:t>dans le schéma  </a:t>
            </a:r>
            <a:r>
              <a:rPr b="1" lang="fr" sz="1300">
                <a:solidFill>
                  <a:schemeClr val="dk1"/>
                </a:solidFill>
                <a:latin typeface="Montserrat"/>
                <a:ea typeface="Montserrat"/>
                <a:cs typeface="Montserrat"/>
                <a:sym typeface="Montserrat"/>
              </a:rPr>
              <a:t>MVC </a:t>
            </a:r>
            <a:r>
              <a:rPr lang="fr" sz="1200">
                <a:solidFill>
                  <a:schemeClr val="dk1"/>
                </a:solidFill>
                <a:latin typeface="Montserrat"/>
                <a:ea typeface="Montserrat"/>
                <a:cs typeface="Montserrat"/>
                <a:sym typeface="Montserrat"/>
              </a:rPr>
              <a:t>on a le </a:t>
            </a:r>
            <a:r>
              <a:rPr b="1" lang="fr" sz="1300">
                <a:solidFill>
                  <a:schemeClr val="dk1"/>
                </a:solidFill>
                <a:latin typeface="Montserrat"/>
                <a:ea typeface="Montserrat"/>
                <a:cs typeface="Montserrat"/>
                <a:sym typeface="Montserrat"/>
              </a:rPr>
              <a:t>CONTRÔLEUR</a:t>
            </a:r>
            <a:r>
              <a:rPr lang="fr" sz="1200">
                <a:solidFill>
                  <a:schemeClr val="dk1"/>
                </a:solidFill>
                <a:latin typeface="Montserrat"/>
                <a:ea typeface="Montserrat"/>
                <a:cs typeface="Montserrat"/>
                <a:sym typeface="Montserrat"/>
              </a:rPr>
              <a:t>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3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Active Record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ORM Object Relational Mapping Doctrine</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DBAL Database Abstraction Layer</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i="1" lang="fr">
                <a:solidFill>
                  <a:schemeClr val="dk1"/>
                </a:solidFill>
                <a:latin typeface="Montserrat"/>
                <a:ea typeface="Montserrat"/>
                <a:cs typeface="Montserrat"/>
                <a:sym typeface="Montserrat"/>
              </a:rPr>
              <a:t>Ici on voit un extrait de l’entity Store avec ses propriétés elle permet d’instancier les objets</a:t>
            </a:r>
            <a:r>
              <a:rPr lang="fr" sz="1200">
                <a:solidFill>
                  <a:schemeClr val="dk1"/>
                </a:solidFill>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e2777124f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e2777124f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dont le </a:t>
            </a:r>
            <a:r>
              <a:rPr b="1" lang="fr" sz="1300">
                <a:latin typeface="Montserrat"/>
                <a:ea typeface="Montserrat"/>
                <a:cs typeface="Montserrat"/>
                <a:sym typeface="Montserrat"/>
              </a:rPr>
              <a:t>PRINCIPE </a:t>
            </a:r>
            <a:r>
              <a:rPr lang="fr" sz="1200">
                <a:latin typeface="Montserrat"/>
                <a:ea typeface="Montserrat"/>
                <a:cs typeface="Montserrat"/>
                <a:sym typeface="Montserrat"/>
              </a:rPr>
              <a:t>est de gérer les </a:t>
            </a:r>
            <a:r>
              <a:rPr b="1" lang="fr" sz="1300">
                <a:latin typeface="Montserrat"/>
                <a:ea typeface="Montserrat"/>
                <a:cs typeface="Montserrat"/>
                <a:sym typeface="Montserrat"/>
              </a:rPr>
              <a:t>REQUÊTE UTILISATEUR</a:t>
            </a:r>
            <a:r>
              <a:rPr lang="fr" sz="1200">
                <a:latin typeface="Montserrat"/>
                <a:ea typeface="Montserrat"/>
                <a:cs typeface="Montserrat"/>
                <a:sym typeface="Montserrat"/>
              </a:rPr>
              <a:t>  et de rendre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la réponse à </a:t>
            </a:r>
            <a:r>
              <a:rPr b="1" lang="fr" sz="1300">
                <a:latin typeface="Montserrat"/>
                <a:ea typeface="Montserrat"/>
                <a:cs typeface="Montserrat"/>
                <a:sym typeface="Montserrat"/>
              </a:rPr>
              <a:t>l’AIDE </a:t>
            </a:r>
            <a:r>
              <a:rPr lang="fr" sz="1200">
                <a:latin typeface="Montserrat"/>
                <a:ea typeface="Montserrat"/>
                <a:cs typeface="Montserrat"/>
                <a:sym typeface="Montserrat"/>
              </a:rPr>
              <a:t> du </a:t>
            </a:r>
            <a:r>
              <a:rPr b="1" lang="fr" sz="1300">
                <a:latin typeface="Montserrat"/>
                <a:ea typeface="Montserrat"/>
                <a:cs typeface="Montserrat"/>
                <a:sym typeface="Montserrat"/>
              </a:rPr>
              <a:t>MODÈLE </a:t>
            </a:r>
            <a:r>
              <a:rPr lang="fr" sz="1200">
                <a:latin typeface="Montserrat"/>
                <a:ea typeface="Montserrat"/>
                <a:cs typeface="Montserrat"/>
                <a:sym typeface="Montserrat"/>
              </a:rPr>
              <a:t>et de la </a:t>
            </a:r>
            <a:r>
              <a:rPr b="1" lang="fr" sz="1300">
                <a:latin typeface="Montserrat"/>
                <a:ea typeface="Montserrat"/>
                <a:cs typeface="Montserrat"/>
                <a:sym typeface="Montserrat"/>
              </a:rPr>
              <a:t>VUE </a:t>
            </a:r>
            <a:r>
              <a:rPr lang="fr" sz="1200">
                <a:latin typeface="Montserrat"/>
                <a:ea typeface="Montserrat"/>
                <a:cs typeface="Montserrat"/>
                <a:sym typeface="Montserrat"/>
              </a:rPr>
              <a:t>qu’on a pu voir précédemment.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lnSpc>
                <a:spcPct val="115000"/>
              </a:lnSpc>
              <a:spcBef>
                <a:spcPts val="0"/>
              </a:spcBef>
              <a:spcAft>
                <a:spcPts val="0"/>
              </a:spcAft>
              <a:buSzPts val="1200"/>
              <a:buFont typeface="Montserrat"/>
              <a:buChar char="-"/>
            </a:pPr>
            <a:r>
              <a:rPr lang="fr" sz="1200">
                <a:solidFill>
                  <a:schemeClr val="dk1"/>
                </a:solidFill>
                <a:latin typeface="Montserrat"/>
                <a:ea typeface="Montserrat"/>
                <a:cs typeface="Montserrat"/>
                <a:sym typeface="Montserrat"/>
              </a:rPr>
              <a:t>Ici </a:t>
            </a:r>
            <a:r>
              <a:rPr b="1" lang="fr" sz="1300">
                <a:solidFill>
                  <a:schemeClr val="dk1"/>
                </a:solidFill>
                <a:latin typeface="Montserrat"/>
                <a:ea typeface="Montserrat"/>
                <a:cs typeface="Montserrat"/>
                <a:sym typeface="Montserrat"/>
              </a:rPr>
              <a:t>PLUS PARTICULIÈREMENT </a:t>
            </a:r>
            <a:r>
              <a:rPr lang="fr" sz="1200">
                <a:solidFill>
                  <a:schemeClr val="dk1"/>
                </a:solidFill>
                <a:latin typeface="Montserrat"/>
                <a:ea typeface="Montserrat"/>
                <a:cs typeface="Montserrat"/>
                <a:sym typeface="Montserrat"/>
              </a:rPr>
              <a:t>le </a:t>
            </a:r>
            <a:r>
              <a:rPr b="1" lang="fr" sz="1300">
                <a:solidFill>
                  <a:schemeClr val="dk1"/>
                </a:solidFill>
                <a:latin typeface="Montserrat"/>
                <a:ea typeface="Montserrat"/>
                <a:cs typeface="Montserrat"/>
                <a:sym typeface="Montserrat"/>
              </a:rPr>
              <a:t>CONTRÔLEUR</a:t>
            </a:r>
            <a:r>
              <a:rPr lang="fr" sz="1200">
                <a:solidFill>
                  <a:schemeClr val="dk1"/>
                </a:solidFill>
                <a:latin typeface="Montserrat"/>
                <a:ea typeface="Montserrat"/>
                <a:cs typeface="Montserrat"/>
                <a:sym typeface="Montserrat"/>
              </a:rPr>
              <a:t> fait </a:t>
            </a:r>
            <a:r>
              <a:rPr b="1" lang="fr" sz="1300">
                <a:solidFill>
                  <a:schemeClr val="dk1"/>
                </a:solidFill>
                <a:latin typeface="Montserrat"/>
                <a:ea typeface="Montserrat"/>
                <a:cs typeface="Montserrat"/>
                <a:sym typeface="Montserrat"/>
              </a:rPr>
              <a:t>APPELLE </a:t>
            </a:r>
            <a:endParaRPr b="1" sz="13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à l’API de géolocalisation que l’on mis en place avec la méthode </a:t>
            </a:r>
            <a:r>
              <a:rPr b="1" lang="fr" sz="1300">
                <a:solidFill>
                  <a:schemeClr val="dk1"/>
                </a:solidFill>
                <a:latin typeface="Montserrat"/>
                <a:ea typeface="Montserrat"/>
                <a:cs typeface="Montserrat"/>
                <a:sym typeface="Montserrat"/>
              </a:rPr>
              <a:t>AJAX</a:t>
            </a:r>
            <a:endParaRPr b="1" sz="13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fr" sz="1300">
                <a:solidFill>
                  <a:schemeClr val="dk1"/>
                </a:solidFill>
                <a:latin typeface="Montserrat"/>
                <a:ea typeface="Montserrat"/>
                <a:cs typeface="Montserrat"/>
                <a:sym typeface="Montserrat"/>
              </a:rPr>
              <a:t>POUR RÉCUPÉRER </a:t>
            </a:r>
            <a:r>
              <a:rPr lang="fr" sz="1200">
                <a:solidFill>
                  <a:schemeClr val="dk1"/>
                </a:solidFill>
                <a:latin typeface="Montserrat"/>
                <a:ea typeface="Montserrat"/>
                <a:cs typeface="Montserrat"/>
                <a:sym typeface="Montserrat"/>
              </a:rPr>
              <a:t>les données</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de la</a:t>
            </a:r>
            <a:r>
              <a:rPr b="1" lang="fr" sz="1300">
                <a:solidFill>
                  <a:schemeClr val="dk1"/>
                </a:solidFill>
                <a:latin typeface="Montserrat"/>
                <a:ea typeface="Montserrat"/>
                <a:cs typeface="Montserrat"/>
                <a:sym typeface="Montserrat"/>
              </a:rPr>
              <a:t> BDD</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POUR SE FAIRE ON </a:t>
            </a:r>
            <a:r>
              <a:rPr lang="fr" sz="1200">
                <a:solidFill>
                  <a:schemeClr val="dk1"/>
                </a:solidFill>
                <a:latin typeface="Montserrat"/>
                <a:ea typeface="Montserrat"/>
                <a:cs typeface="Montserrat"/>
                <a:sym typeface="Montserrat"/>
              </a:rPr>
              <a:t>s’est </a:t>
            </a:r>
            <a:r>
              <a:rPr b="1" lang="fr" sz="1300">
                <a:solidFill>
                  <a:schemeClr val="dk1"/>
                </a:solidFill>
                <a:latin typeface="Montserrat"/>
                <a:ea typeface="Montserrat"/>
                <a:cs typeface="Montserrat"/>
                <a:sym typeface="Montserrat"/>
              </a:rPr>
              <a:t>SERVIT DU</a:t>
            </a:r>
            <a:r>
              <a:rPr lang="fr" sz="1200">
                <a:solidFill>
                  <a:schemeClr val="dk1"/>
                </a:solidFill>
                <a:latin typeface="Montserrat"/>
                <a:ea typeface="Montserrat"/>
                <a:cs typeface="Montserrat"/>
                <a:sym typeface="Montserrat"/>
              </a:rPr>
              <a:t>  composant </a:t>
            </a:r>
            <a:r>
              <a:rPr b="1" lang="fr" sz="1300">
                <a:solidFill>
                  <a:schemeClr val="dk1"/>
                </a:solidFill>
                <a:latin typeface="Montserrat"/>
                <a:ea typeface="Montserrat"/>
                <a:cs typeface="Montserrat"/>
                <a:sym typeface="Montserrat"/>
              </a:rPr>
              <a:t>SERIALIZER </a:t>
            </a:r>
            <a:r>
              <a:rPr lang="fr" sz="1200">
                <a:solidFill>
                  <a:schemeClr val="dk1"/>
                </a:solidFill>
                <a:latin typeface="Montserrat"/>
                <a:ea typeface="Montserrat"/>
                <a:cs typeface="Montserrat"/>
                <a:sym typeface="Montserrat"/>
              </a:rPr>
              <a:t>pour</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b="1" lang="fr" sz="1300">
                <a:solidFill>
                  <a:schemeClr val="dk1"/>
                </a:solidFill>
                <a:latin typeface="Montserrat"/>
                <a:ea typeface="Montserrat"/>
                <a:cs typeface="Montserrat"/>
                <a:sym typeface="Montserrat"/>
              </a:rPr>
              <a:t>NORMALISER OBJET PHP </a:t>
            </a:r>
            <a:r>
              <a:rPr lang="fr" sz="1200">
                <a:solidFill>
                  <a:schemeClr val="dk1"/>
                </a:solidFill>
                <a:latin typeface="Montserrat"/>
                <a:ea typeface="Montserrat"/>
                <a:cs typeface="Montserrat"/>
                <a:sym typeface="Montserrat"/>
              </a:rPr>
              <a:t>reçu de la BDD</a:t>
            </a:r>
            <a:r>
              <a:rPr b="1" lang="fr" sz="1300">
                <a:solidFill>
                  <a:schemeClr val="dk1"/>
                </a:solidFill>
                <a:latin typeface="Montserrat"/>
                <a:ea typeface="Montserrat"/>
                <a:cs typeface="Montserrat"/>
                <a:sym typeface="Montserrat"/>
              </a:rPr>
              <a:t> en OBJET JAVASCRIPT </a:t>
            </a:r>
            <a:r>
              <a:rPr lang="fr" sz="1200">
                <a:solidFill>
                  <a:schemeClr val="dk1"/>
                </a:solidFill>
                <a:latin typeface="Montserrat"/>
                <a:ea typeface="Montserrat"/>
                <a:cs typeface="Montserrat"/>
                <a:sym typeface="Montserrat"/>
              </a:rPr>
              <a:t>à</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L’API</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POUR LES BESOINS DE LA SLIDE SUR LA RECHERCHE SUR SITE ANGLO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donc pour éviter cette </a:t>
            </a:r>
            <a:r>
              <a:rPr b="1" lang="fr" sz="1300">
                <a:solidFill>
                  <a:schemeClr val="dk1"/>
                </a:solidFill>
                <a:latin typeface="Montserrat"/>
                <a:ea typeface="Montserrat"/>
                <a:cs typeface="Montserrat"/>
                <a:sym typeface="Montserrat"/>
              </a:rPr>
              <a:t>RÉFÉRENCE CIRCULAIRE </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b="1" lang="fr" sz="1300">
                <a:solidFill>
                  <a:schemeClr val="dk1"/>
                </a:solidFill>
                <a:latin typeface="Montserrat"/>
                <a:ea typeface="Montserrat"/>
                <a:cs typeface="Montserrat"/>
                <a:sym typeface="Montserrat"/>
              </a:rPr>
              <a:t>j’ai utilisé les mots</a:t>
            </a:r>
            <a:r>
              <a:rPr lang="fr" sz="1250">
                <a:solidFill>
                  <a:schemeClr val="dk1"/>
                </a:solidFill>
                <a:latin typeface="Montserrat"/>
                <a:ea typeface="Montserrat"/>
                <a:cs typeface="Montserrat"/>
                <a:sym typeface="Montserrat"/>
              </a:rPr>
              <a:t> dans la doc symfony ignored_attributes et je précise après plusieurs essai</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on utilise la classe </a:t>
            </a:r>
            <a:r>
              <a:rPr b="1" lang="fr" sz="1300">
                <a:solidFill>
                  <a:schemeClr val="dk1"/>
                </a:solidFill>
                <a:latin typeface="Montserrat"/>
                <a:ea typeface="Montserrat"/>
                <a:cs typeface="Montserrat"/>
                <a:sym typeface="Montserrat"/>
              </a:rPr>
              <a:t>AbstractNormalizer </a:t>
            </a:r>
            <a:r>
              <a:rPr lang="fr" sz="1200">
                <a:solidFill>
                  <a:schemeClr val="dk1"/>
                </a:solidFill>
                <a:latin typeface="Montserrat"/>
                <a:ea typeface="Montserrat"/>
                <a:cs typeface="Montserrat"/>
                <a:sym typeface="Montserrat"/>
              </a:rPr>
              <a:t>avec la </a:t>
            </a:r>
            <a:r>
              <a:rPr b="1" lang="fr" sz="1300">
                <a:solidFill>
                  <a:schemeClr val="dk1"/>
                </a:solidFill>
                <a:latin typeface="Montserrat"/>
                <a:ea typeface="Montserrat"/>
                <a:cs typeface="Montserrat"/>
                <a:sym typeface="Montserrat"/>
              </a:rPr>
              <a:t>clé INGNORED ATTRIBUTES</a:t>
            </a:r>
            <a:r>
              <a:rPr lang="fr" sz="1200">
                <a:solidFill>
                  <a:schemeClr val="dk1"/>
                </a:solidFill>
                <a:latin typeface="Montserrat"/>
                <a:ea typeface="Montserrat"/>
                <a:cs typeface="Montserrat"/>
                <a:sym typeface="Montserrat"/>
              </a:rPr>
              <a:t> sous la forme d’un tableau  on lui passe les attributs a ignorer </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__________________________________________________________________________________________</a:t>
            </a:r>
            <a:endParaRPr sz="12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Active Record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ORM Object Relational Mapping Doctrine</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DBAL </a:t>
            </a:r>
            <a:r>
              <a:rPr lang="fr" sz="1250">
                <a:solidFill>
                  <a:schemeClr val="dk1"/>
                </a:solidFill>
                <a:latin typeface="Montserrat"/>
                <a:ea typeface="Montserrat"/>
                <a:cs typeface="Montserrat"/>
                <a:sym typeface="Montserrat"/>
              </a:rPr>
              <a:t>Database Abstraction Layer</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e2777124f7_2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e2777124f7_2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fr" sz="1300">
                <a:latin typeface="Montserrat"/>
                <a:ea typeface="Montserrat"/>
                <a:cs typeface="Montserrat"/>
                <a:sym typeface="Montserrat"/>
              </a:rPr>
              <a:t>les </a:t>
            </a:r>
            <a:r>
              <a:rPr b="1" lang="fr" sz="1400">
                <a:latin typeface="Montserrat"/>
                <a:ea typeface="Montserrat"/>
                <a:cs typeface="Montserrat"/>
                <a:sym typeface="Montserrat"/>
              </a:rPr>
              <a:t>FONCTIONNALITÉS</a:t>
            </a:r>
            <a:r>
              <a:rPr b="1" lang="fr" sz="1400">
                <a:latin typeface="Montserrat"/>
                <a:ea typeface="Montserrat"/>
                <a:cs typeface="Montserrat"/>
                <a:sym typeface="Montserrat"/>
              </a:rPr>
              <a:t> REPRESENTATIVES</a:t>
            </a:r>
            <a:endParaRPr b="1" sz="1400">
              <a:latin typeface="Montserrat"/>
              <a:ea typeface="Montserrat"/>
              <a:cs typeface="Montserrat"/>
              <a:sym typeface="Montserrat"/>
            </a:endParaRPr>
          </a:p>
          <a:p>
            <a:pPr indent="0" lvl="0" marL="0" rtl="0" algn="l">
              <a:lnSpc>
                <a:spcPct val="115000"/>
              </a:lnSpc>
              <a:spcBef>
                <a:spcPts val="0"/>
              </a:spcBef>
              <a:spcAft>
                <a:spcPts val="0"/>
              </a:spcAft>
              <a:buNone/>
            </a:pPr>
            <a:r>
              <a:rPr lang="fr" sz="1300">
                <a:latin typeface="Montserrat"/>
                <a:ea typeface="Montserrat"/>
                <a:cs typeface="Montserrat"/>
                <a:sym typeface="Montserrat"/>
              </a:rPr>
              <a:t>je vais vous les présenter </a:t>
            </a:r>
            <a:endParaRPr sz="1300">
              <a:latin typeface="Montserrat"/>
              <a:ea typeface="Montserrat"/>
              <a:cs typeface="Montserrat"/>
              <a:sym typeface="Montserrat"/>
            </a:endParaRPr>
          </a:p>
          <a:p>
            <a:pPr indent="0" lvl="0" marL="0" rtl="0" algn="l">
              <a:lnSpc>
                <a:spcPct val="115000"/>
              </a:lnSpc>
              <a:spcBef>
                <a:spcPts val="0"/>
              </a:spcBef>
              <a:spcAft>
                <a:spcPts val="0"/>
              </a:spcAft>
              <a:buNone/>
            </a:pPr>
            <a:r>
              <a:rPr lang="fr" sz="1300">
                <a:latin typeface="Montserrat"/>
                <a:ea typeface="Montserrat"/>
                <a:cs typeface="Montserrat"/>
                <a:sym typeface="Montserrat"/>
              </a:rPr>
              <a:t>avec le </a:t>
            </a:r>
            <a:r>
              <a:rPr b="1" lang="fr" sz="1400">
                <a:latin typeface="Montserrat"/>
                <a:ea typeface="Montserrat"/>
                <a:cs typeface="Montserrat"/>
                <a:sym typeface="Montserrat"/>
              </a:rPr>
              <a:t>JEU D’ESSAI</a:t>
            </a:r>
            <a:endParaRPr b="1" sz="1400">
              <a:latin typeface="Montserrat"/>
              <a:ea typeface="Montserrat"/>
              <a:cs typeface="Montserrat"/>
              <a:sym typeface="Montserrat"/>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e2777124f7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e2777124f7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fr" sz="1200">
                <a:latin typeface="Montserrat"/>
                <a:ea typeface="Montserrat"/>
                <a:cs typeface="Montserrat"/>
                <a:sym typeface="Montserrat"/>
              </a:rPr>
              <a:t>comme je l’ai dit </a:t>
            </a:r>
            <a:r>
              <a:rPr lang="fr" sz="1200">
                <a:latin typeface="Montserrat"/>
                <a:ea typeface="Montserrat"/>
                <a:cs typeface="Montserrat"/>
                <a:sym typeface="Montserrat"/>
              </a:rPr>
              <a:t>précédemment</a:t>
            </a:r>
            <a:r>
              <a:rPr lang="fr"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nous avons utiliser le composant </a:t>
            </a:r>
            <a:r>
              <a:rPr b="1" lang="fr" sz="1300">
                <a:latin typeface="Montserrat"/>
                <a:ea typeface="Montserrat"/>
                <a:cs typeface="Montserrat"/>
                <a:sym typeface="Montserrat"/>
              </a:rPr>
              <a:t>SERIALIZER </a:t>
            </a:r>
            <a:r>
              <a:rPr lang="fr" sz="1200">
                <a:latin typeface="Montserrat"/>
                <a:ea typeface="Montserrat"/>
                <a:cs typeface="Montserrat"/>
                <a:sym typeface="Montserrat"/>
              </a:rPr>
              <a:t>pour </a:t>
            </a:r>
            <a:r>
              <a:rPr b="1" lang="fr" sz="1300">
                <a:latin typeface="Montserrat"/>
                <a:ea typeface="Montserrat"/>
                <a:cs typeface="Montserrat"/>
                <a:sym typeface="Montserrat"/>
              </a:rPr>
              <a:t>TRANSFORMER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l’entité </a:t>
            </a:r>
            <a:r>
              <a:rPr b="1" lang="fr" sz="1300">
                <a:latin typeface="Montserrat"/>
                <a:ea typeface="Montserrat"/>
                <a:cs typeface="Montserrat"/>
                <a:sym typeface="Montserrat"/>
              </a:rPr>
              <a:t>STORE d</a:t>
            </a:r>
            <a:r>
              <a:rPr lang="fr" sz="1200">
                <a:latin typeface="Montserrat"/>
                <a:ea typeface="Montserrat"/>
                <a:cs typeface="Montserrat"/>
                <a:sym typeface="Montserrat"/>
              </a:rPr>
              <a:t>‘un </a:t>
            </a:r>
            <a:r>
              <a:rPr b="1" lang="fr" sz="1300">
                <a:latin typeface="Montserrat"/>
                <a:ea typeface="Montserrat"/>
                <a:cs typeface="Montserrat"/>
                <a:sym typeface="Montserrat"/>
              </a:rPr>
              <a:t>objet PHP </a:t>
            </a:r>
            <a:r>
              <a:rPr lang="fr" sz="1200">
                <a:latin typeface="Montserrat"/>
                <a:ea typeface="Montserrat"/>
                <a:cs typeface="Montserrat"/>
                <a:sym typeface="Montserrat"/>
              </a:rPr>
              <a:t>en </a:t>
            </a:r>
            <a:r>
              <a:rPr b="1" lang="fr" sz="1300">
                <a:latin typeface="Montserrat"/>
                <a:ea typeface="Montserrat"/>
                <a:cs typeface="Montserrat"/>
                <a:sym typeface="Montserrat"/>
              </a:rPr>
              <a:t>objet JavaScript</a:t>
            </a:r>
            <a:r>
              <a:rPr lang="fr"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mot clé : </a:t>
            </a:r>
            <a:r>
              <a:rPr lang="fr" sz="1250">
                <a:solidFill>
                  <a:schemeClr val="dk1"/>
                </a:solidFill>
                <a:latin typeface="Montserrat"/>
                <a:ea typeface="Montserrat"/>
                <a:cs typeface="Montserrat"/>
                <a:sym typeface="Montserrat"/>
              </a:rPr>
              <a:t>serializer component symfony</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5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1250">
                <a:solidFill>
                  <a:schemeClr val="dk1"/>
                </a:solidFill>
                <a:latin typeface="Montserrat"/>
                <a:ea typeface="Montserrat"/>
                <a:cs typeface="Montserrat"/>
                <a:sym typeface="Montserrat"/>
              </a:rPr>
              <a:t>après application dans le Controller on a eu une erreur qu’il s’appelle </a:t>
            </a:r>
            <a:r>
              <a:rPr b="1" lang="fr" sz="1300">
                <a:solidFill>
                  <a:schemeClr val="dk1"/>
                </a:solidFill>
                <a:latin typeface="Montserrat"/>
                <a:ea typeface="Montserrat"/>
                <a:cs typeface="Montserrat"/>
                <a:sym typeface="Montserrat"/>
              </a:rPr>
              <a:t>RÉFÉRENCE CIRCULAIRE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Le problème avec le </a:t>
            </a:r>
            <a:r>
              <a:rPr b="1" lang="fr" sz="1300">
                <a:solidFill>
                  <a:schemeClr val="dk1"/>
                </a:solidFill>
                <a:latin typeface="Montserrat"/>
                <a:ea typeface="Montserrat"/>
                <a:cs typeface="Montserrat"/>
                <a:sym typeface="Montserrat"/>
              </a:rPr>
              <a:t>SERIALIZER </a:t>
            </a:r>
            <a:r>
              <a:rPr lang="fr" sz="1200">
                <a:solidFill>
                  <a:schemeClr val="dk1"/>
                </a:solidFill>
                <a:latin typeface="Montserrat"/>
                <a:ea typeface="Montserrat"/>
                <a:cs typeface="Montserrat"/>
                <a:sym typeface="Montserrat"/>
              </a:rPr>
              <a:t>c’est lorsqu’il analyse l’entité STORE pour la transformer en </a:t>
            </a:r>
            <a:r>
              <a:rPr b="1" lang="fr" sz="1300">
                <a:solidFill>
                  <a:schemeClr val="dk1"/>
                </a:solidFill>
                <a:latin typeface="Montserrat"/>
                <a:ea typeface="Montserrat"/>
                <a:cs typeface="Montserrat"/>
                <a:sym typeface="Montserrat"/>
              </a:rPr>
              <a:t>JSON</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il arrive sur les attributs </a:t>
            </a:r>
            <a:r>
              <a:rPr b="1" lang="fr" sz="1300">
                <a:solidFill>
                  <a:schemeClr val="dk1"/>
                </a:solidFill>
                <a:latin typeface="Montserrat"/>
                <a:ea typeface="Montserrat"/>
                <a:cs typeface="Montserrat"/>
                <a:sym typeface="Montserrat"/>
              </a:rPr>
              <a:t>OpenDays InformationPayment  CommercialService </a:t>
            </a:r>
            <a:r>
              <a:rPr lang="fr" sz="1200">
                <a:solidFill>
                  <a:schemeClr val="dk1"/>
                </a:solidFill>
                <a:latin typeface="Montserrat"/>
                <a:ea typeface="Montserrat"/>
                <a:cs typeface="Montserrat"/>
                <a:sym typeface="Montserrat"/>
              </a:rPr>
              <a:t>ET </a:t>
            </a:r>
            <a:r>
              <a:rPr b="1" lang="fr" sz="1300">
                <a:solidFill>
                  <a:schemeClr val="dk1"/>
                </a:solidFill>
                <a:latin typeface="Montserrat"/>
                <a:ea typeface="Montserrat"/>
                <a:cs typeface="Montserrat"/>
                <a:sym typeface="Montserrat"/>
              </a:rPr>
              <a:t>User </a:t>
            </a:r>
            <a:r>
              <a:rPr lang="fr" sz="1200">
                <a:solidFill>
                  <a:schemeClr val="dk1"/>
                </a:solidFill>
                <a:latin typeface="Montserrat"/>
                <a:ea typeface="Montserrat"/>
                <a:cs typeface="Montserrat"/>
                <a:sym typeface="Montserrat"/>
              </a:rPr>
              <a:t>qui </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font </a:t>
            </a:r>
            <a:r>
              <a:rPr b="1" lang="fr" sz="1300">
                <a:solidFill>
                  <a:schemeClr val="dk1"/>
                </a:solidFill>
                <a:latin typeface="Montserrat"/>
                <a:ea typeface="Montserrat"/>
                <a:cs typeface="Montserrat"/>
                <a:sym typeface="Montserrat"/>
              </a:rPr>
              <a:t>RÉFÉRENCE </a:t>
            </a:r>
            <a:r>
              <a:rPr lang="fr" sz="1200">
                <a:solidFill>
                  <a:schemeClr val="dk1"/>
                </a:solidFill>
                <a:latin typeface="Montserrat"/>
                <a:ea typeface="Montserrat"/>
                <a:cs typeface="Montserrat"/>
                <a:sym typeface="Montserrat"/>
              </a:rPr>
              <a:t>aux entités en relation donc pour les normalizer aussi il les analyses à leur tour et tombe la aussi</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sur l’attribut </a:t>
            </a:r>
            <a:r>
              <a:rPr b="1" lang="fr" sz="1300">
                <a:solidFill>
                  <a:schemeClr val="dk1"/>
                </a:solidFill>
                <a:latin typeface="Montserrat"/>
                <a:ea typeface="Montserrat"/>
                <a:cs typeface="Montserrat"/>
                <a:sym typeface="Montserrat"/>
              </a:rPr>
              <a:t>RÉFÉRENCE </a:t>
            </a:r>
            <a:r>
              <a:rPr lang="fr" sz="1200">
                <a:solidFill>
                  <a:schemeClr val="dk1"/>
                </a:solidFill>
                <a:latin typeface="Montserrat"/>
                <a:ea typeface="Montserrat"/>
                <a:cs typeface="Montserrat"/>
                <a:sym typeface="Montserrat"/>
              </a:rPr>
              <a:t>de l’entité </a:t>
            </a:r>
            <a:r>
              <a:rPr b="1" lang="fr" sz="1300">
                <a:solidFill>
                  <a:schemeClr val="dk1"/>
                </a:solidFill>
                <a:latin typeface="Montserrat"/>
                <a:ea typeface="Montserrat"/>
                <a:cs typeface="Montserrat"/>
                <a:sym typeface="Montserrat"/>
              </a:rPr>
              <a:t>STORE </a:t>
            </a:r>
            <a:r>
              <a:rPr lang="fr" sz="1200">
                <a:solidFill>
                  <a:schemeClr val="dk1"/>
                </a:solidFill>
                <a:latin typeface="Montserrat"/>
                <a:ea typeface="Montserrat"/>
                <a:cs typeface="Montserrat"/>
                <a:sym typeface="Montserrat"/>
              </a:rPr>
              <a:t>et ainsi de suite ce qui créée une erreur </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fr" sz="1300">
                <a:solidFill>
                  <a:schemeClr val="dk1"/>
                </a:solidFill>
                <a:latin typeface="Montserrat"/>
                <a:ea typeface="Montserrat"/>
                <a:cs typeface="Montserrat"/>
                <a:sym typeface="Montserrat"/>
              </a:rPr>
              <a:t> </a:t>
            </a:r>
            <a:endParaRPr b="1" sz="1300">
              <a:solidFill>
                <a:schemeClr val="dk1"/>
              </a:solidFill>
              <a:latin typeface="Montserrat"/>
              <a:ea typeface="Montserrat"/>
              <a:cs typeface="Montserrat"/>
              <a:sym typeface="Montserrat"/>
            </a:endParaRPr>
          </a:p>
          <a:p>
            <a:pPr indent="0" lvl="0" marL="0" rtl="0" algn="l">
              <a:lnSpc>
                <a:spcPct val="135714"/>
              </a:lnSpc>
              <a:spcBef>
                <a:spcPts val="0"/>
              </a:spcBef>
              <a:spcAft>
                <a:spcPts val="0"/>
              </a:spcAft>
              <a:buClr>
                <a:schemeClr val="dk1"/>
              </a:buClr>
              <a:buSzPts val="1100"/>
              <a:buFont typeface="Arial"/>
              <a:buNone/>
            </a:pPr>
            <a:r>
              <a:t/>
            </a:r>
            <a:endParaRPr sz="1050">
              <a:solidFill>
                <a:srgbClr val="D4D4D4"/>
              </a:solidFill>
              <a:highlight>
                <a:srgbClr val="1E1E1E"/>
              </a:highlight>
              <a:latin typeface="Courier New"/>
              <a:ea typeface="Courier New"/>
              <a:cs typeface="Courier New"/>
              <a:sym typeface="Courier New"/>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e2777124f7_2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e2777124f7_2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pour </a:t>
            </a:r>
            <a:r>
              <a:rPr b="1" lang="fr" sz="1300">
                <a:solidFill>
                  <a:schemeClr val="dk1"/>
                </a:solidFill>
                <a:latin typeface="Montserrat"/>
                <a:ea typeface="Montserrat"/>
                <a:cs typeface="Montserrat"/>
                <a:sym typeface="Montserrat"/>
              </a:rPr>
              <a:t>RECAPITULER </a:t>
            </a:r>
            <a:r>
              <a:rPr lang="fr" sz="1200">
                <a:solidFill>
                  <a:schemeClr val="dk1"/>
                </a:solidFill>
                <a:latin typeface="Montserrat"/>
                <a:ea typeface="Montserrat"/>
                <a:cs typeface="Montserrat"/>
                <a:sym typeface="Montserrat"/>
              </a:rPr>
              <a:t>cette </a:t>
            </a:r>
            <a:r>
              <a:rPr b="1" lang="fr" sz="1300">
                <a:solidFill>
                  <a:schemeClr val="dk1"/>
                </a:solidFill>
                <a:latin typeface="Montserrat"/>
                <a:ea typeface="Montserrat"/>
                <a:cs typeface="Montserrat"/>
                <a:sym typeface="Montserrat"/>
              </a:rPr>
              <a:t>PRESENTATION </a:t>
            </a:r>
            <a:r>
              <a:rPr lang="fr" sz="1200">
                <a:solidFill>
                  <a:schemeClr val="dk1"/>
                </a:solidFill>
                <a:latin typeface="Montserrat"/>
                <a:ea typeface="Montserrat"/>
                <a:cs typeface="Montserrat"/>
                <a:sym typeface="Montserrat"/>
              </a:rPr>
              <a:t>je vous ai </a:t>
            </a:r>
            <a:r>
              <a:rPr b="1" lang="fr" sz="1300">
                <a:solidFill>
                  <a:schemeClr val="dk1"/>
                </a:solidFill>
                <a:latin typeface="Montserrat"/>
                <a:ea typeface="Montserrat"/>
                <a:cs typeface="Montserrat"/>
                <a:sym typeface="Montserrat"/>
              </a:rPr>
              <a:t>EXPOSÉ</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 comment nous avons </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mis en place notre </a:t>
            </a:r>
            <a:r>
              <a:rPr b="1" lang="fr" sz="1300">
                <a:solidFill>
                  <a:schemeClr val="dk1"/>
                </a:solidFill>
                <a:latin typeface="Montserrat"/>
                <a:ea typeface="Montserrat"/>
                <a:cs typeface="Montserrat"/>
                <a:sym typeface="Montserrat"/>
              </a:rPr>
              <a:t>gestion projet avec la méthodologie SCRUM AGILE</a:t>
            </a:r>
            <a:endParaRPr b="1" sz="1300">
              <a:solidFill>
                <a:schemeClr val="dk1"/>
              </a:solidFill>
              <a:latin typeface="Montserrat"/>
              <a:ea typeface="Montserrat"/>
              <a:cs typeface="Montserrat"/>
              <a:sym typeface="Montserrat"/>
            </a:endParaRPr>
          </a:p>
          <a:p>
            <a:pPr indent="-311150" lvl="1" marL="914400" rtl="0" algn="l">
              <a:lnSpc>
                <a:spcPct val="115000"/>
              </a:lnSpc>
              <a:spcBef>
                <a:spcPts val="0"/>
              </a:spcBef>
              <a:spcAft>
                <a:spcPts val="0"/>
              </a:spcAft>
              <a:buClr>
                <a:schemeClr val="dk1"/>
              </a:buClr>
              <a:buSzPts val="1300"/>
              <a:buFont typeface="Montserrat"/>
              <a:buChar char="-"/>
            </a:pPr>
            <a:r>
              <a:rPr b="1" lang="fr" sz="1300">
                <a:solidFill>
                  <a:schemeClr val="dk1"/>
                </a:solidFill>
                <a:latin typeface="Montserrat"/>
                <a:ea typeface="Montserrat"/>
                <a:cs typeface="Montserrat"/>
                <a:sym typeface="Montserrat"/>
              </a:rPr>
              <a:t>DÉCRIRE</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les fonctionnalités </a:t>
            </a:r>
            <a:r>
              <a:rPr b="1" lang="fr" sz="1300">
                <a:solidFill>
                  <a:schemeClr val="dk1"/>
                </a:solidFill>
                <a:latin typeface="Montserrat"/>
                <a:ea typeface="Montserrat"/>
                <a:cs typeface="Montserrat"/>
                <a:sym typeface="Montserrat"/>
              </a:rPr>
              <a:t>à l’aide des </a:t>
            </a:r>
            <a:r>
              <a:rPr lang="fr" sz="1200">
                <a:solidFill>
                  <a:schemeClr val="dk1"/>
                </a:solidFill>
                <a:latin typeface="Montserrat"/>
                <a:ea typeface="Montserrat"/>
                <a:cs typeface="Montserrat"/>
                <a:sym typeface="Montserrat"/>
              </a:rPr>
              <a:t>user-stories</a:t>
            </a:r>
            <a:endParaRPr b="1" sz="13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ZONER </a:t>
            </a:r>
            <a:r>
              <a:rPr lang="fr" sz="1200">
                <a:solidFill>
                  <a:schemeClr val="dk1"/>
                </a:solidFill>
                <a:latin typeface="Montserrat"/>
                <a:ea typeface="Montserrat"/>
                <a:cs typeface="Montserrat"/>
                <a:sym typeface="Montserrat"/>
              </a:rPr>
              <a:t>notre site avec des </a:t>
            </a:r>
            <a:r>
              <a:rPr b="1" lang="fr" sz="1300">
                <a:solidFill>
                  <a:schemeClr val="dk1"/>
                </a:solidFill>
                <a:latin typeface="Montserrat"/>
                <a:ea typeface="Montserrat"/>
                <a:cs typeface="Montserrat"/>
                <a:sym typeface="Montserrat"/>
              </a:rPr>
              <a:t>WIREFRAMES</a:t>
            </a:r>
            <a:r>
              <a:rPr lang="f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MODÉLISER</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notre </a:t>
            </a:r>
            <a:r>
              <a:rPr b="1" lang="fr" sz="1200">
                <a:solidFill>
                  <a:schemeClr val="dk1"/>
                </a:solidFill>
                <a:latin typeface="Montserrat"/>
                <a:ea typeface="Montserrat"/>
                <a:cs typeface="Montserrat"/>
                <a:sym typeface="Montserrat"/>
              </a:rPr>
              <a:t>BDD </a:t>
            </a:r>
            <a:r>
              <a:rPr lang="fr" sz="1200">
                <a:solidFill>
                  <a:schemeClr val="dk1"/>
                </a:solidFill>
                <a:latin typeface="Montserrat"/>
                <a:ea typeface="Montserrat"/>
                <a:cs typeface="Montserrat"/>
                <a:sym typeface="Montserrat"/>
              </a:rPr>
              <a:t> avec la </a:t>
            </a:r>
            <a:r>
              <a:rPr b="1" lang="fr" sz="1200">
                <a:solidFill>
                  <a:schemeClr val="dk1"/>
                </a:solidFill>
                <a:latin typeface="Montserrat"/>
                <a:ea typeface="Montserrat"/>
                <a:cs typeface="Montserrat"/>
                <a:sym typeface="Montserrat"/>
              </a:rPr>
              <a:t>méthode MERISE</a:t>
            </a:r>
            <a:r>
              <a:rPr lang="fr" sz="1200">
                <a:solidFill>
                  <a:schemeClr val="dk1"/>
                </a:solidFill>
                <a:latin typeface="Montserrat"/>
                <a:ea typeface="Montserrat"/>
                <a:cs typeface="Montserrat"/>
                <a:sym typeface="Montserrat"/>
              </a:rPr>
              <a:t> à travers le </a:t>
            </a:r>
            <a:r>
              <a:rPr b="1" lang="fr" sz="1200">
                <a:solidFill>
                  <a:schemeClr val="dk1"/>
                </a:solidFill>
                <a:latin typeface="Montserrat"/>
                <a:ea typeface="Montserrat"/>
                <a:cs typeface="Montserrat"/>
                <a:sym typeface="Montserrat"/>
              </a:rPr>
              <a:t>MCD </a:t>
            </a:r>
            <a:r>
              <a:rPr lang="fr" sz="1200">
                <a:solidFill>
                  <a:schemeClr val="dk1"/>
                </a:solidFill>
                <a:latin typeface="Montserrat"/>
                <a:ea typeface="Montserrat"/>
                <a:cs typeface="Montserrat"/>
                <a:sym typeface="Montserrat"/>
              </a:rPr>
              <a:t>et le </a:t>
            </a:r>
            <a:r>
              <a:rPr b="1" lang="fr" sz="1200">
                <a:solidFill>
                  <a:schemeClr val="dk1"/>
                </a:solidFill>
                <a:latin typeface="Montserrat"/>
                <a:ea typeface="Montserrat"/>
                <a:cs typeface="Montserrat"/>
                <a:sym typeface="Montserrat"/>
              </a:rPr>
              <a:t>MPD</a:t>
            </a:r>
            <a:endParaRPr b="1" sz="12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CONSOMMER </a:t>
            </a:r>
            <a:r>
              <a:rPr lang="fr" sz="1200">
                <a:solidFill>
                  <a:schemeClr val="dk1"/>
                </a:solidFill>
                <a:latin typeface="Montserrat"/>
                <a:ea typeface="Montserrat"/>
                <a:cs typeface="Montserrat"/>
                <a:sym typeface="Montserrat"/>
              </a:rPr>
              <a:t>une api géo </a:t>
            </a:r>
            <a:endParaRPr b="1" sz="1300">
              <a:solidFill>
                <a:schemeClr val="dk1"/>
              </a:solidFill>
              <a:latin typeface="Montserrat"/>
              <a:ea typeface="Montserrat"/>
              <a:cs typeface="Montserrat"/>
              <a:sym typeface="Montserrat"/>
            </a:endParaRPr>
          </a:p>
          <a:p>
            <a:pPr indent="-304800" lvl="2" marL="13716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avec </a:t>
            </a:r>
            <a:r>
              <a:rPr b="1" lang="fr" sz="1300">
                <a:solidFill>
                  <a:schemeClr val="dk1"/>
                </a:solidFill>
                <a:latin typeface="Montserrat"/>
                <a:ea typeface="Montserrat"/>
                <a:cs typeface="Montserrat"/>
                <a:sym typeface="Montserrat"/>
              </a:rPr>
              <a:t>AJAX </a:t>
            </a:r>
            <a:r>
              <a:rPr lang="fr" sz="1200">
                <a:solidFill>
                  <a:schemeClr val="dk1"/>
                </a:solidFill>
                <a:latin typeface="Montserrat"/>
                <a:ea typeface="Montserrat"/>
                <a:cs typeface="Montserrat"/>
                <a:sym typeface="Montserrat"/>
              </a:rPr>
              <a:t>et l’</a:t>
            </a:r>
            <a:r>
              <a:rPr b="1" lang="fr" sz="1300">
                <a:solidFill>
                  <a:schemeClr val="dk1"/>
                </a:solidFill>
                <a:latin typeface="Montserrat"/>
                <a:ea typeface="Montserrat"/>
                <a:cs typeface="Montserrat"/>
                <a:sym typeface="Montserrat"/>
              </a:rPr>
              <a:t>objet XMLHttpRequest</a:t>
            </a:r>
            <a:endParaRPr b="1" sz="1300">
              <a:solidFill>
                <a:schemeClr val="dk1"/>
              </a:solidFill>
              <a:latin typeface="Montserrat"/>
              <a:ea typeface="Montserrat"/>
              <a:cs typeface="Montserrat"/>
              <a:sym typeface="Montserrat"/>
            </a:endParaRPr>
          </a:p>
          <a:p>
            <a:pPr indent="-304800" lvl="2" marL="13716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pour que nos commerces s’affiche sur notre carte</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Et je ne pensais pas qu’on y arriverait </a:t>
            </a:r>
            <a:endParaRPr sz="12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b="1" lang="fr" sz="1300">
                <a:solidFill>
                  <a:schemeClr val="dk1"/>
                </a:solidFill>
                <a:latin typeface="Montserrat"/>
                <a:ea typeface="Montserrat"/>
                <a:cs typeface="Montserrat"/>
                <a:sym typeface="Montserrat"/>
              </a:rPr>
              <a:t>PARCE QU’il Y A EU BEAUCOUP DE REMISE EN QUESTION PENDANT CE MOIS DEVELOPPEMENT</a:t>
            </a:r>
            <a:endParaRPr b="1" sz="13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DONC </a:t>
            </a:r>
            <a:r>
              <a:rPr lang="fr" sz="1200">
                <a:solidFill>
                  <a:schemeClr val="dk1"/>
                </a:solidFill>
                <a:latin typeface="Montserrat"/>
                <a:ea typeface="Montserrat"/>
                <a:cs typeface="Montserrat"/>
                <a:sym typeface="Montserrat"/>
              </a:rPr>
              <a:t>c’est avec une  grande </a:t>
            </a:r>
            <a:r>
              <a:rPr b="1" lang="fr" sz="1300">
                <a:solidFill>
                  <a:schemeClr val="dk1"/>
                </a:solidFill>
                <a:latin typeface="Montserrat"/>
                <a:ea typeface="Montserrat"/>
                <a:cs typeface="Montserrat"/>
                <a:sym typeface="Montserrat"/>
              </a:rPr>
              <a:t>SATISFACTION</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que je vous ai </a:t>
            </a:r>
            <a:r>
              <a:rPr b="1" lang="fr" sz="1300">
                <a:solidFill>
                  <a:schemeClr val="dk1"/>
                </a:solidFill>
                <a:latin typeface="Montserrat"/>
                <a:ea typeface="Montserrat"/>
                <a:cs typeface="Montserrat"/>
                <a:sym typeface="Montserrat"/>
              </a:rPr>
              <a:t>PRÉSENTÉ</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le </a:t>
            </a:r>
            <a:r>
              <a:rPr lang="fr" sz="1200">
                <a:solidFill>
                  <a:schemeClr val="dk1"/>
                </a:solidFill>
                <a:latin typeface="Montserrat"/>
                <a:ea typeface="Montserrat"/>
                <a:cs typeface="Montserrat"/>
                <a:sym typeface="Montserrat"/>
              </a:rPr>
              <a:t>résultat</a:t>
            </a:r>
            <a:r>
              <a:rPr lang="fr" sz="1200">
                <a:solidFill>
                  <a:schemeClr val="dk1"/>
                </a:solidFill>
                <a:latin typeface="Montserrat"/>
                <a:ea typeface="Montserrat"/>
                <a:cs typeface="Montserrat"/>
                <a:sym typeface="Montserrat"/>
              </a:rPr>
              <a:t> de notre </a:t>
            </a:r>
            <a:r>
              <a:rPr b="1" lang="fr" sz="1300">
                <a:solidFill>
                  <a:schemeClr val="dk1"/>
                </a:solidFill>
                <a:latin typeface="Montserrat"/>
                <a:ea typeface="Montserrat"/>
                <a:cs typeface="Montserrat"/>
                <a:sym typeface="Montserrat"/>
              </a:rPr>
              <a:t>PERSÉVÉRANCE</a:t>
            </a:r>
            <a:r>
              <a:rPr lang="fr" sz="12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fr" sz="1300">
                <a:solidFill>
                  <a:schemeClr val="dk1"/>
                </a:solidFill>
                <a:latin typeface="Montserrat"/>
                <a:ea typeface="Montserrat"/>
                <a:cs typeface="Montserrat"/>
                <a:sym typeface="Montserrat"/>
              </a:rPr>
              <a:t>POUR CONCLURE CETTE </a:t>
            </a:r>
            <a:r>
              <a:rPr b="1" lang="fr" sz="1300">
                <a:solidFill>
                  <a:schemeClr val="dk1"/>
                </a:solidFill>
                <a:latin typeface="Montserrat"/>
                <a:ea typeface="Montserrat"/>
                <a:cs typeface="Montserrat"/>
                <a:sym typeface="Montserrat"/>
              </a:rPr>
              <a:t>PRÉSENTATION</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J’TMC a un but </a:t>
            </a:r>
            <a:r>
              <a:rPr b="1" lang="fr" sz="1400">
                <a:solidFill>
                  <a:schemeClr val="dk1"/>
                </a:solidFill>
                <a:latin typeface="Montserrat"/>
                <a:ea typeface="Montserrat"/>
                <a:cs typeface="Montserrat"/>
                <a:sym typeface="Montserrat"/>
              </a:rPr>
              <a:t>PUREMENT INFORMATIF</a:t>
            </a:r>
            <a:endParaRPr b="1" sz="14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dans sa </a:t>
            </a:r>
            <a:r>
              <a:rPr b="1" lang="fr" sz="1300">
                <a:solidFill>
                  <a:schemeClr val="dk1"/>
                </a:solidFill>
                <a:latin typeface="Montserrat"/>
                <a:ea typeface="Montserrat"/>
                <a:cs typeface="Montserrat"/>
                <a:sym typeface="Montserrat"/>
              </a:rPr>
              <a:t>VERSION ACTUELLE </a:t>
            </a:r>
            <a:r>
              <a:rPr lang="fr" sz="1300">
                <a:solidFill>
                  <a:schemeClr val="dk1"/>
                </a:solidFill>
                <a:latin typeface="Montserrat"/>
                <a:ea typeface="Montserrat"/>
                <a:cs typeface="Montserrat"/>
                <a:sym typeface="Montserrat"/>
              </a:rPr>
              <a:t>c’est une application ou </a:t>
            </a:r>
            <a:endParaRPr sz="1300">
              <a:solidFill>
                <a:schemeClr val="dk1"/>
              </a:solidFill>
              <a:latin typeface="Montserrat"/>
              <a:ea typeface="Montserrat"/>
              <a:cs typeface="Montserrat"/>
              <a:sym typeface="Montserrat"/>
            </a:endParaRPr>
          </a:p>
          <a:p>
            <a:pPr indent="-311150" lvl="1" marL="9144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le commerçant pourra </a:t>
            </a:r>
            <a:r>
              <a:rPr b="1" lang="fr" sz="1400">
                <a:solidFill>
                  <a:schemeClr val="dk1"/>
                </a:solidFill>
                <a:latin typeface="Montserrat"/>
                <a:ea typeface="Montserrat"/>
                <a:cs typeface="Montserrat"/>
                <a:sym typeface="Montserrat"/>
              </a:rPr>
              <a:t>VISIBLE </a:t>
            </a:r>
            <a:r>
              <a:rPr lang="fr" sz="1300">
                <a:solidFill>
                  <a:schemeClr val="dk1"/>
                </a:solidFill>
                <a:latin typeface="Montserrat"/>
                <a:ea typeface="Montserrat"/>
                <a:cs typeface="Montserrat"/>
                <a:sym typeface="Montserrat"/>
              </a:rPr>
              <a:t> son </a:t>
            </a:r>
            <a:r>
              <a:rPr b="1" lang="fr" sz="1400">
                <a:solidFill>
                  <a:schemeClr val="dk1"/>
                </a:solidFill>
                <a:latin typeface="Montserrat"/>
                <a:ea typeface="Montserrat"/>
                <a:cs typeface="Montserrat"/>
                <a:sym typeface="Montserrat"/>
              </a:rPr>
              <a:t>COMMERCE </a:t>
            </a:r>
            <a:r>
              <a:rPr lang="fr" sz="1300">
                <a:solidFill>
                  <a:schemeClr val="dk1"/>
                </a:solidFill>
                <a:latin typeface="Montserrat"/>
                <a:ea typeface="Montserrat"/>
                <a:cs typeface="Montserrat"/>
                <a:sym typeface="Montserrat"/>
              </a:rPr>
              <a:t>LOCAL ou </a:t>
            </a:r>
            <a:r>
              <a:rPr b="1" lang="fr" sz="1400">
                <a:solidFill>
                  <a:schemeClr val="dk1"/>
                </a:solidFill>
                <a:latin typeface="Montserrat"/>
                <a:ea typeface="Montserrat"/>
                <a:cs typeface="Montserrat"/>
                <a:sym typeface="Montserrat"/>
              </a:rPr>
              <a:t>GAGNER </a:t>
            </a:r>
            <a:r>
              <a:rPr lang="fr" sz="1300">
                <a:solidFill>
                  <a:schemeClr val="dk1"/>
                </a:solidFill>
                <a:latin typeface="Montserrat"/>
                <a:ea typeface="Montserrat"/>
                <a:cs typeface="Montserrat"/>
                <a:sym typeface="Montserrat"/>
              </a:rPr>
              <a:t>en </a:t>
            </a:r>
            <a:r>
              <a:rPr b="1" lang="fr" sz="1400">
                <a:solidFill>
                  <a:schemeClr val="dk1"/>
                </a:solidFill>
                <a:latin typeface="Montserrat"/>
                <a:ea typeface="Montserrat"/>
                <a:cs typeface="Montserrat"/>
                <a:sym typeface="Montserrat"/>
              </a:rPr>
              <a:t>VISIBILITÉ</a:t>
            </a:r>
            <a:r>
              <a:rPr lang="fr" sz="1300">
                <a:solidFill>
                  <a:schemeClr val="dk1"/>
                </a:solidFill>
                <a:latin typeface="Montserrat"/>
                <a:ea typeface="Montserrat"/>
                <a:cs typeface="Montserrat"/>
                <a:sym typeface="Montserrat"/>
              </a:rPr>
              <a:t>.</a:t>
            </a:r>
            <a:endParaRPr sz="13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ou le </a:t>
            </a:r>
            <a:r>
              <a:rPr b="1" lang="fr" sz="1300">
                <a:solidFill>
                  <a:schemeClr val="dk1"/>
                </a:solidFill>
                <a:latin typeface="Montserrat"/>
                <a:ea typeface="Montserrat"/>
                <a:cs typeface="Montserrat"/>
                <a:sym typeface="Montserrat"/>
              </a:rPr>
              <a:t>VISITEUR </a:t>
            </a:r>
            <a:r>
              <a:rPr lang="fr" sz="1300">
                <a:solidFill>
                  <a:schemeClr val="dk1"/>
                </a:solidFill>
                <a:latin typeface="Montserrat"/>
                <a:ea typeface="Montserrat"/>
                <a:cs typeface="Montserrat"/>
                <a:sym typeface="Montserrat"/>
              </a:rPr>
              <a:t>pourra </a:t>
            </a:r>
            <a:r>
              <a:rPr b="1" lang="fr" sz="1300">
                <a:solidFill>
                  <a:schemeClr val="dk1"/>
                </a:solidFill>
                <a:latin typeface="Montserrat"/>
                <a:ea typeface="Montserrat"/>
                <a:cs typeface="Montserrat"/>
                <a:sym typeface="Montserrat"/>
              </a:rPr>
              <a:t>TROUVER </a:t>
            </a:r>
            <a:r>
              <a:rPr lang="fr" sz="1300">
                <a:solidFill>
                  <a:schemeClr val="dk1"/>
                </a:solidFill>
                <a:latin typeface="Montserrat"/>
                <a:ea typeface="Montserrat"/>
                <a:cs typeface="Montserrat"/>
                <a:sym typeface="Montserrat"/>
              </a:rPr>
              <a:t>un certain nombre d'informations facilement sur son </a:t>
            </a:r>
            <a:endParaRPr sz="13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b="1" lang="fr" sz="1400">
                <a:solidFill>
                  <a:schemeClr val="dk1"/>
                </a:solidFill>
                <a:latin typeface="Montserrat"/>
                <a:ea typeface="Montserrat"/>
                <a:cs typeface="Montserrat"/>
                <a:sym typeface="Montserrat"/>
              </a:rPr>
              <a:t>COMMERCE PROXIMITE</a:t>
            </a:r>
            <a:endParaRPr sz="13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et dans l’avenir proche le déployer sur une serveur distant </a:t>
            </a:r>
            <a:endParaRPr sz="13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permettre au visiteur de créer un compte </a:t>
            </a:r>
            <a:endParaRPr sz="1300">
              <a:solidFill>
                <a:schemeClr val="dk1"/>
              </a:solidFill>
              <a:latin typeface="Montserrat"/>
              <a:ea typeface="Montserrat"/>
              <a:cs typeface="Montserrat"/>
              <a:sym typeface="Montserrat"/>
            </a:endParaRPr>
          </a:p>
          <a:p>
            <a:pPr indent="-311150" lvl="0" marL="457200" rtl="0" algn="l">
              <a:lnSpc>
                <a:spcPct val="150000"/>
              </a:lnSpc>
              <a:spcBef>
                <a:spcPts val="0"/>
              </a:spcBef>
              <a:spcAft>
                <a:spcPts val="0"/>
              </a:spcAft>
              <a:buClr>
                <a:schemeClr val="dk1"/>
              </a:buClr>
              <a:buSzPts val="1300"/>
              <a:buFont typeface="Montserrat"/>
              <a:buChar char="-"/>
            </a:pPr>
            <a:r>
              <a:rPr lang="fr" sz="1300">
                <a:solidFill>
                  <a:schemeClr val="dk1"/>
                </a:solidFill>
                <a:latin typeface="Montserrat"/>
                <a:ea typeface="Montserrat"/>
                <a:cs typeface="Montserrat"/>
                <a:sym typeface="Montserrat"/>
              </a:rPr>
              <a:t>permettre au commerçant de diffuser ses offre promotionnelles sans pour autant transformer l’application en e-commerce</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300">
                <a:solidFill>
                  <a:schemeClr val="dk1"/>
                </a:solidFill>
                <a:latin typeface="Montserrat"/>
                <a:ea typeface="Montserrat"/>
                <a:cs typeface="Montserrat"/>
                <a:sym typeface="Montserrat"/>
              </a:rPr>
              <a:t>Enfin je pense que J’TMC est une application </a:t>
            </a:r>
            <a:r>
              <a:rPr b="1" lang="fr" sz="1400">
                <a:solidFill>
                  <a:schemeClr val="dk1"/>
                </a:solidFill>
                <a:latin typeface="Montserrat"/>
                <a:ea typeface="Montserrat"/>
                <a:cs typeface="Montserrat"/>
                <a:sym typeface="Montserrat"/>
              </a:rPr>
              <a:t>QUI A SON INTÉRÊT </a:t>
            </a:r>
            <a:r>
              <a:rPr lang="fr" sz="1300">
                <a:solidFill>
                  <a:schemeClr val="dk1"/>
                </a:solidFill>
                <a:latin typeface="Montserrat"/>
                <a:ea typeface="Montserrat"/>
                <a:cs typeface="Montserrat"/>
                <a:sym typeface="Montserrat"/>
              </a:rPr>
              <a:t>et qui </a:t>
            </a:r>
            <a:r>
              <a:rPr b="1" lang="fr" sz="1400">
                <a:solidFill>
                  <a:schemeClr val="dk1"/>
                </a:solidFill>
                <a:latin typeface="Montserrat"/>
                <a:ea typeface="Montserrat"/>
                <a:cs typeface="Montserrat"/>
                <a:sym typeface="Montserrat"/>
              </a:rPr>
              <a:t>MÉRITE </a:t>
            </a:r>
            <a:r>
              <a:rPr lang="fr" sz="1300">
                <a:solidFill>
                  <a:schemeClr val="dk1"/>
                </a:solidFill>
                <a:latin typeface="Montserrat"/>
                <a:ea typeface="Montserrat"/>
                <a:cs typeface="Montserrat"/>
                <a:sym typeface="Montserrat"/>
              </a:rPr>
              <a:t>qu’on s'y à tarde.</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300">
                <a:solidFill>
                  <a:schemeClr val="dk1"/>
                </a:solidFill>
                <a:latin typeface="Montserrat"/>
                <a:ea typeface="Montserrat"/>
                <a:cs typeface="Montserrat"/>
                <a:sym typeface="Montserrat"/>
              </a:rPr>
              <a:t>Merci de m’avoir écouté.</a:t>
            </a:r>
            <a:endParaRPr sz="1300">
              <a:solidFill>
                <a:schemeClr val="dk1"/>
              </a:solidFill>
              <a:latin typeface="Montserrat"/>
              <a:ea typeface="Montserrat"/>
              <a:cs typeface="Montserrat"/>
              <a:sym typeface="Montserrat"/>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2b06c9bc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2b06c9bc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SzPts val="1200"/>
              <a:buFont typeface="Montserrat"/>
              <a:buChar char="-"/>
            </a:pPr>
            <a:r>
              <a:rPr lang="fr" sz="1200">
                <a:latin typeface="Montserrat"/>
                <a:ea typeface="Montserrat"/>
                <a:cs typeface="Montserrat"/>
                <a:sym typeface="Montserrat"/>
              </a:rPr>
              <a:t>Api Adresse du gouv </a:t>
            </a:r>
            <a:endParaRPr sz="1200">
              <a:latin typeface="Montserrat"/>
              <a:ea typeface="Montserrat"/>
              <a:cs typeface="Montserrat"/>
              <a:sym typeface="Montserrat"/>
            </a:endParaRPr>
          </a:p>
          <a:p>
            <a:pPr indent="0" lvl="0" marL="0" rtl="0" algn="l">
              <a:spcBef>
                <a:spcPts val="0"/>
              </a:spcBef>
              <a:spcAft>
                <a:spcPts val="0"/>
              </a:spcAft>
              <a:buNone/>
            </a:pPr>
            <a:r>
              <a:rPr lang="fr" sz="1200" u="sng">
                <a:solidFill>
                  <a:schemeClr val="hlink"/>
                </a:solidFill>
                <a:latin typeface="Montserrat"/>
                <a:ea typeface="Montserrat"/>
                <a:cs typeface="Montserrat"/>
                <a:sym typeface="Montserrat"/>
                <a:hlinkClick r:id="rId2"/>
              </a:rPr>
              <a:t>https://geo.api.gouv.fr/adresse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fr" sz="1200">
                <a:latin typeface="Montserrat"/>
                <a:ea typeface="Montserrat"/>
                <a:cs typeface="Montserrat"/>
                <a:sym typeface="Montserrat"/>
              </a:rPr>
              <a:t>composant Http Client de Symfony</a:t>
            </a:r>
            <a:endParaRPr sz="1200">
              <a:latin typeface="Montserrat"/>
              <a:ea typeface="Montserrat"/>
              <a:cs typeface="Montserrat"/>
              <a:sym typeface="Montserrat"/>
            </a:endParaRPr>
          </a:p>
          <a:p>
            <a:pPr indent="0" lvl="0" marL="0" rtl="0" algn="l">
              <a:spcBef>
                <a:spcPts val="0"/>
              </a:spcBef>
              <a:spcAft>
                <a:spcPts val="0"/>
              </a:spcAft>
              <a:buNone/>
            </a:pPr>
            <a:r>
              <a:rPr lang="fr" sz="1200" u="sng">
                <a:solidFill>
                  <a:schemeClr val="hlink"/>
                </a:solidFill>
                <a:latin typeface="Montserrat"/>
                <a:ea typeface="Montserrat"/>
                <a:cs typeface="Montserrat"/>
                <a:sym typeface="Montserrat"/>
                <a:hlinkClick r:id="rId3"/>
              </a:rPr>
              <a:t>https://symfony.com/doc/current/http_client.html</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solidFill>
                  <a:srgbClr val="202124"/>
                </a:solidFill>
                <a:highlight>
                  <a:schemeClr val="lt1"/>
                </a:highlight>
                <a:latin typeface="Montserrat"/>
                <a:ea typeface="Montserrat"/>
                <a:cs typeface="Montserrat"/>
                <a:sym typeface="Montserrat"/>
              </a:rPr>
              <a:t>Un </a:t>
            </a:r>
            <a:r>
              <a:rPr b="1" lang="fr" sz="1300">
                <a:solidFill>
                  <a:srgbClr val="202124"/>
                </a:solidFill>
                <a:highlight>
                  <a:schemeClr val="lt1"/>
                </a:highlight>
                <a:latin typeface="Montserrat"/>
                <a:ea typeface="Montserrat"/>
                <a:cs typeface="Montserrat"/>
                <a:sym typeface="Montserrat"/>
              </a:rPr>
              <a:t>gestionnaire </a:t>
            </a:r>
            <a:r>
              <a:rPr lang="fr" sz="1200">
                <a:solidFill>
                  <a:srgbClr val="202124"/>
                </a:solidFill>
                <a:highlight>
                  <a:schemeClr val="lt1"/>
                </a:highlight>
                <a:latin typeface="Montserrat"/>
                <a:ea typeface="Montserrat"/>
                <a:cs typeface="Montserrat"/>
                <a:sym typeface="Montserrat"/>
              </a:rPr>
              <a:t>(littéralement, wrapper en anglais), est une fonction qui indique comment le flux se comporte spécifiquement. C'est le cas du gestionnaire http , qui sait comment traduire une URL en une requête HTTP/1.0 sur un serveur distant.</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fr" sz="1200">
                <a:latin typeface="Montserrat"/>
                <a:ea typeface="Montserrat"/>
                <a:cs typeface="Montserrat"/>
                <a:sym typeface="Montserrat"/>
              </a:rPr>
              <a:t>Lorsqu’on a consommé l’</a:t>
            </a:r>
            <a:r>
              <a:rPr b="1" lang="fr" sz="1300">
                <a:latin typeface="Montserrat"/>
                <a:ea typeface="Montserrat"/>
                <a:cs typeface="Montserrat"/>
                <a:sym typeface="Montserrat"/>
              </a:rPr>
              <a:t>API de géolocalisation OpenStreetMap </a:t>
            </a:r>
            <a:r>
              <a:rPr lang="fr" sz="1200">
                <a:latin typeface="Montserrat"/>
                <a:ea typeface="Montserrat"/>
                <a:cs typeface="Montserrat"/>
                <a:sym typeface="Montserrat"/>
              </a:rPr>
              <a:t>nous nous sommes rendu compte que nos fixtures ne se positionnaient pas toujours au bon endroit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fr" sz="1200">
                <a:latin typeface="Montserrat"/>
                <a:ea typeface="Montserrat"/>
                <a:cs typeface="Montserrat"/>
                <a:sym typeface="Montserrat"/>
              </a:rPr>
              <a:t>pour la petite histoire</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fr" sz="1200">
                <a:latin typeface="Montserrat"/>
                <a:ea typeface="Montserrat"/>
                <a:cs typeface="Montserrat"/>
                <a:sym typeface="Montserrat"/>
              </a:rPr>
              <a:t>(ON A SOUVENT VU DES COIFFEURS PRENDRE L’EAU DANS L'OCÉAN INDIEN)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fr" sz="1200">
                <a:latin typeface="Montserrat"/>
                <a:ea typeface="Montserrat"/>
                <a:cs typeface="Montserrat"/>
                <a:sym typeface="Montserrat"/>
              </a:rPr>
              <a:t>Donc nous avons cherché un moyen de pourvoir avoir des coordonnées géographiques fiables.</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rPr lang="fr" sz="1200">
                <a:latin typeface="Montserrat"/>
                <a:ea typeface="Montserrat"/>
                <a:cs typeface="Montserrat"/>
                <a:sym typeface="Montserrat"/>
              </a:rPr>
              <a:t>on nous a suggérer que le gouvernement français avait une </a:t>
            </a:r>
            <a:r>
              <a:rPr b="1" lang="fr" sz="1300">
                <a:latin typeface="Montserrat"/>
                <a:ea typeface="Montserrat"/>
                <a:cs typeface="Montserrat"/>
                <a:sym typeface="Montserrat"/>
              </a:rPr>
              <a:t>API Géo </a:t>
            </a:r>
            <a:r>
              <a:rPr lang="fr" sz="1200">
                <a:latin typeface="Montserrat"/>
                <a:ea typeface="Montserrat"/>
                <a:cs typeface="Montserrat"/>
                <a:sym typeface="Montserrat"/>
              </a:rPr>
              <a:t>qui s’appelle </a:t>
            </a:r>
            <a:r>
              <a:rPr b="1" lang="fr" sz="1300">
                <a:solidFill>
                  <a:schemeClr val="dk1"/>
                </a:solidFill>
                <a:latin typeface="Montserrat"/>
                <a:ea typeface="Montserrat"/>
                <a:cs typeface="Montserrat"/>
                <a:sym typeface="Montserrat"/>
              </a:rPr>
              <a:t>API Adresse </a:t>
            </a:r>
            <a:r>
              <a:rPr lang="fr" sz="1200">
                <a:solidFill>
                  <a:srgbClr val="202124"/>
                </a:solidFill>
                <a:highlight>
                  <a:srgbClr val="FFFFFF"/>
                </a:highlight>
                <a:latin typeface="Montserrat"/>
                <a:ea typeface="Montserrat"/>
                <a:cs typeface="Montserrat"/>
                <a:sym typeface="Montserrat"/>
              </a:rPr>
              <a:t>elle permet d’</a:t>
            </a:r>
            <a:r>
              <a:rPr b="1" lang="fr" sz="1300">
                <a:solidFill>
                  <a:srgbClr val="202124"/>
                </a:solidFill>
                <a:highlight>
                  <a:srgbClr val="FFFFFF"/>
                </a:highlight>
                <a:latin typeface="Montserrat"/>
                <a:ea typeface="Montserrat"/>
                <a:cs typeface="Montserrat"/>
                <a:sym typeface="Montserrat"/>
              </a:rPr>
              <a:t>interroger facilement</a:t>
            </a:r>
            <a:r>
              <a:rPr lang="fr" sz="1200">
                <a:solidFill>
                  <a:srgbClr val="202124"/>
                </a:solidFill>
                <a:highlight>
                  <a:srgbClr val="FFFFFF"/>
                </a:highlight>
                <a:latin typeface="Montserrat"/>
                <a:ea typeface="Montserrat"/>
                <a:cs typeface="Montserrat"/>
                <a:sym typeface="Montserrat"/>
              </a:rPr>
              <a:t> la </a:t>
            </a:r>
            <a:r>
              <a:rPr b="1" lang="fr" sz="1300">
                <a:solidFill>
                  <a:srgbClr val="202124"/>
                </a:solidFill>
                <a:highlight>
                  <a:srgbClr val="FFFFFF"/>
                </a:highlight>
                <a:latin typeface="Montserrat"/>
                <a:ea typeface="Montserrat"/>
                <a:cs typeface="Montserrat"/>
                <a:sym typeface="Montserrat"/>
              </a:rPr>
              <a:t>Base Adresse Nationale donc d’avoir des données fiables en GeoJSON</a:t>
            </a:r>
            <a:endParaRPr b="1" sz="1300">
              <a:solidFill>
                <a:srgbClr val="202124"/>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00">
              <a:solidFill>
                <a:srgbClr val="373C42"/>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00">
                <a:solidFill>
                  <a:srgbClr val="373C42"/>
                </a:solidFill>
                <a:highlight>
                  <a:srgbClr val="FFFFFF"/>
                </a:highlight>
                <a:latin typeface="Montserrat"/>
                <a:ea typeface="Montserrat"/>
                <a:cs typeface="Montserrat"/>
                <a:sym typeface="Montserrat"/>
              </a:rPr>
              <a:t>Ce qui nous fallait maintenant c’est la façon de </a:t>
            </a:r>
            <a:r>
              <a:rPr lang="fr" sz="1200">
                <a:solidFill>
                  <a:schemeClr val="dk1"/>
                </a:solidFill>
                <a:latin typeface="Montserrat"/>
                <a:ea typeface="Montserrat"/>
                <a:cs typeface="Montserrat"/>
                <a:sym typeface="Montserrat"/>
              </a:rPr>
              <a:t> </a:t>
            </a:r>
            <a:r>
              <a:rPr b="1" lang="fr" sz="1300">
                <a:solidFill>
                  <a:schemeClr val="dk1"/>
                </a:solidFill>
                <a:latin typeface="Montserrat"/>
                <a:ea typeface="Montserrat"/>
                <a:cs typeface="Montserrat"/>
                <a:sym typeface="Montserrat"/>
              </a:rPr>
              <a:t>consommer</a:t>
            </a:r>
            <a:r>
              <a:rPr lang="fr" sz="1200">
                <a:solidFill>
                  <a:schemeClr val="dk1"/>
                </a:solidFill>
                <a:latin typeface="Montserrat"/>
                <a:ea typeface="Montserrat"/>
                <a:cs typeface="Montserrat"/>
                <a:sym typeface="Montserrat"/>
              </a:rPr>
              <a:t> cette </a:t>
            </a:r>
            <a:r>
              <a:rPr b="1" lang="fr" sz="1300">
                <a:solidFill>
                  <a:schemeClr val="dk1"/>
                </a:solidFill>
                <a:latin typeface="Montserrat"/>
                <a:ea typeface="Montserrat"/>
                <a:cs typeface="Montserrat"/>
                <a:sym typeface="Montserrat"/>
              </a:rPr>
              <a:t>API Adresse</a:t>
            </a:r>
            <a:r>
              <a:rPr lang="fr" sz="1200">
                <a:solidFill>
                  <a:srgbClr val="373C42"/>
                </a:solidFill>
                <a:highlight>
                  <a:srgbClr val="FFFFFF"/>
                </a:highlight>
                <a:latin typeface="Montserrat"/>
                <a:ea typeface="Montserrat"/>
                <a:cs typeface="Montserrat"/>
                <a:sym typeface="Montserrat"/>
              </a:rPr>
              <a:t> dans notre projet Symfony.</a:t>
            </a:r>
            <a:endParaRPr sz="1200">
              <a:solidFill>
                <a:srgbClr val="373C42"/>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après plusieurs recherches on a trouver avec les </a:t>
            </a:r>
            <a:r>
              <a:rPr lang="fr" sz="1200">
                <a:solidFill>
                  <a:schemeClr val="dk1"/>
                </a:solidFill>
                <a:latin typeface="Montserrat"/>
                <a:ea typeface="Montserrat"/>
                <a:cs typeface="Montserrat"/>
                <a:sym typeface="Montserrat"/>
              </a:rPr>
              <a:t>mot clé : component api asynchronous symfony</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298450" lvl="0" marL="457200" rtl="0" algn="l">
              <a:spcBef>
                <a:spcPts val="0"/>
              </a:spcBef>
              <a:spcAft>
                <a:spcPts val="0"/>
              </a:spcAft>
              <a:buSzPts val="1100"/>
              <a:buFont typeface="Montserrat"/>
              <a:buChar char="●"/>
            </a:pPr>
            <a:r>
              <a:rPr lang="fr" sz="1200">
                <a:latin typeface="Montserrat"/>
                <a:ea typeface="Montserrat"/>
                <a:cs typeface="Montserrat"/>
                <a:sym typeface="Montserrat"/>
              </a:rPr>
              <a:t>le composant </a:t>
            </a:r>
            <a:r>
              <a:rPr b="1" lang="fr" sz="1400">
                <a:latin typeface="Montserrat"/>
                <a:ea typeface="Montserrat"/>
                <a:cs typeface="Montserrat"/>
                <a:sym typeface="Montserrat"/>
              </a:rPr>
              <a:t>Http Clien</a:t>
            </a:r>
            <a:r>
              <a:rPr b="1" lang="fr" sz="1300">
                <a:latin typeface="Montserrat"/>
                <a:ea typeface="Montserrat"/>
                <a:cs typeface="Montserrat"/>
                <a:sym typeface="Montserrat"/>
              </a:rPr>
              <a:t>t</a:t>
            </a:r>
            <a:r>
              <a:rPr lang="fr" sz="1200">
                <a:latin typeface="Montserrat"/>
                <a:ea typeface="Montserrat"/>
                <a:cs typeface="Montserrat"/>
                <a:sym typeface="Montserrat"/>
              </a:rPr>
              <a:t> de </a:t>
            </a:r>
            <a:r>
              <a:rPr b="1" lang="fr" sz="1300">
                <a:latin typeface="Montserrat"/>
                <a:ea typeface="Montserrat"/>
                <a:cs typeface="Montserrat"/>
                <a:sym typeface="Montserrat"/>
              </a:rPr>
              <a:t>Symfony</a:t>
            </a:r>
            <a:r>
              <a:rPr lang="fr" sz="1200">
                <a:latin typeface="Montserrat"/>
                <a:ea typeface="Montserrat"/>
                <a:cs typeface="Montserrat"/>
                <a:sym typeface="Montserrat"/>
              </a:rPr>
              <a:t>.</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Nous l’avons intégré dans notre code sous la forme d’un </a:t>
            </a:r>
            <a:r>
              <a:rPr b="1" lang="fr" sz="1300">
                <a:latin typeface="Montserrat"/>
                <a:ea typeface="Montserrat"/>
                <a:cs typeface="Montserrat"/>
                <a:sym typeface="Montserrat"/>
              </a:rPr>
              <a:t>service</a:t>
            </a:r>
            <a:endParaRPr b="1" sz="1300">
              <a:latin typeface="Montserrat"/>
              <a:ea typeface="Montserrat"/>
              <a:cs typeface="Montserrat"/>
              <a:sym typeface="Montserrat"/>
            </a:endParaRPr>
          </a:p>
          <a:p>
            <a:pPr indent="-304800" lvl="0" marL="457200" rtl="0" algn="l">
              <a:lnSpc>
                <a:spcPct val="115000"/>
              </a:lnSpc>
              <a:spcBef>
                <a:spcPts val="0"/>
              </a:spcBef>
              <a:spcAft>
                <a:spcPts val="0"/>
              </a:spcAft>
              <a:buClr>
                <a:schemeClr val="dk1"/>
              </a:buClr>
              <a:buSzPts val="1200"/>
              <a:buFont typeface="Oswald"/>
              <a:buChar char="●"/>
            </a:pPr>
            <a:r>
              <a:rPr lang="fr" sz="1200">
                <a:solidFill>
                  <a:schemeClr val="dk1"/>
                </a:solidFill>
                <a:latin typeface="Montserrat"/>
                <a:ea typeface="Montserrat"/>
                <a:cs typeface="Montserrat"/>
                <a:sym typeface="Montserrat"/>
              </a:rPr>
              <a:t>on utilise en un service pour éviter de réécrire les mêmes fonctionnalité dans tous les contrôleurs qui font appellent à l’API</a:t>
            </a:r>
            <a:endParaRPr sz="1200">
              <a:latin typeface="Montserrat"/>
              <a:ea typeface="Montserrat"/>
              <a:cs typeface="Montserrat"/>
              <a:sym typeface="Montserrat"/>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ge2b06c9bcd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e2b06c9bcd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7975" lvl="0" marL="457200" rtl="0" algn="l">
              <a:lnSpc>
                <a:spcPct val="115000"/>
              </a:lnSpc>
              <a:spcBef>
                <a:spcPts val="0"/>
              </a:spcBef>
              <a:spcAft>
                <a:spcPts val="0"/>
              </a:spcAft>
              <a:buClr>
                <a:schemeClr val="dk1"/>
              </a:buClr>
              <a:buSzPts val="1250"/>
              <a:buFont typeface="Oswald Light"/>
              <a:buChar char="●"/>
            </a:pPr>
            <a:r>
              <a:rPr lang="fr" sz="1250">
                <a:solidFill>
                  <a:schemeClr val="dk1"/>
                </a:solidFill>
                <a:latin typeface="Oswald Light"/>
                <a:ea typeface="Oswald Light"/>
                <a:cs typeface="Oswald Light"/>
                <a:sym typeface="Oswald Light"/>
              </a:rPr>
              <a:t>On demande à ce que soit stocké dans la variable '</a:t>
            </a:r>
            <a:r>
              <a:rPr lang="fr" sz="1250">
                <a:solidFill>
                  <a:srgbClr val="007A7D"/>
                </a:solidFill>
                <a:latin typeface="Oswald"/>
                <a:ea typeface="Oswald"/>
                <a:cs typeface="Oswald"/>
                <a:sym typeface="Oswald"/>
              </a:rPr>
              <a:t>$response</a:t>
            </a:r>
            <a:r>
              <a:rPr lang="fr" sz="1250">
                <a:solidFill>
                  <a:schemeClr val="dk1"/>
                </a:solidFill>
                <a:latin typeface="Oswald Light"/>
                <a:ea typeface="Oswald Light"/>
                <a:cs typeface="Oswald Light"/>
                <a:sym typeface="Oswald Light"/>
              </a:rPr>
              <a:t>' la requête transmise par le client après traitement via </a:t>
            </a:r>
            <a:r>
              <a:rPr lang="fr" sz="1250">
                <a:solidFill>
                  <a:schemeClr val="dk1"/>
                </a:solidFill>
                <a:latin typeface="Oswald"/>
                <a:ea typeface="Oswald"/>
                <a:cs typeface="Oswald"/>
                <a:sym typeface="Oswald"/>
              </a:rPr>
              <a:t>l’API Adresse </a:t>
            </a:r>
            <a:r>
              <a:rPr lang="fr" sz="1250">
                <a:solidFill>
                  <a:schemeClr val="dk1"/>
                </a:solidFill>
                <a:latin typeface="Oswald Light"/>
                <a:ea typeface="Oswald Light"/>
                <a:cs typeface="Oswald Light"/>
                <a:sym typeface="Oswald Light"/>
              </a:rPr>
              <a:t>et dans ‘query’ on lui indique la chaîne de caractère à rechercher sur cette </a:t>
            </a:r>
            <a:r>
              <a:rPr lang="fr" sz="1250">
                <a:solidFill>
                  <a:schemeClr val="dk1"/>
                </a:solidFill>
                <a:latin typeface="Oswald"/>
                <a:ea typeface="Oswald"/>
                <a:cs typeface="Oswald"/>
                <a:sym typeface="Oswald"/>
              </a:rPr>
              <a:t>API Adresse</a:t>
            </a:r>
            <a:r>
              <a:rPr lang="fr" sz="1250">
                <a:solidFill>
                  <a:schemeClr val="dk1"/>
                </a:solidFill>
                <a:latin typeface="Oswald Light"/>
                <a:ea typeface="Oswald Light"/>
                <a:cs typeface="Oswald Light"/>
                <a:sym typeface="Oswald Light"/>
              </a:rPr>
              <a:t> et de se limiter à un seul résultat qui sera retourné en </a:t>
            </a:r>
            <a:r>
              <a:rPr lang="fr" sz="1250">
                <a:solidFill>
                  <a:schemeClr val="dk1"/>
                </a:solidFill>
                <a:latin typeface="Oswald"/>
                <a:ea typeface="Oswald"/>
                <a:cs typeface="Oswald"/>
                <a:sym typeface="Oswald"/>
              </a:rPr>
              <a:t>GeoJSON</a:t>
            </a:r>
            <a:r>
              <a:rPr lang="fr" sz="1250">
                <a:solidFill>
                  <a:srgbClr val="202124"/>
                </a:solidFill>
                <a:highlight>
                  <a:srgbClr val="FFFFFF"/>
                </a:highlight>
                <a:latin typeface="Oswald"/>
                <a:ea typeface="Oswald"/>
                <a:cs typeface="Oswald"/>
                <a:sym typeface="Oswald"/>
              </a:rPr>
              <a:t>.</a:t>
            </a:r>
            <a:endParaRPr sz="1250">
              <a:solidFill>
                <a:srgbClr val="202124"/>
              </a:solidFill>
              <a:highlight>
                <a:srgbClr val="FFFFFF"/>
              </a:highlight>
              <a:latin typeface="Oswald"/>
              <a:ea typeface="Oswald"/>
              <a:cs typeface="Oswald"/>
              <a:sym typeface="Oswald"/>
            </a:endParaRPr>
          </a:p>
          <a:p>
            <a:pPr indent="0" lvl="0" marL="457200" rtl="0" algn="l">
              <a:lnSpc>
                <a:spcPct val="115000"/>
              </a:lnSpc>
              <a:spcBef>
                <a:spcPts val="0"/>
              </a:spcBef>
              <a:spcAft>
                <a:spcPts val="0"/>
              </a:spcAft>
              <a:buNone/>
            </a:pPr>
            <a:r>
              <a:t/>
            </a:r>
            <a:endParaRPr sz="1250">
              <a:solidFill>
                <a:srgbClr val="202124"/>
              </a:solidFill>
              <a:highlight>
                <a:srgbClr val="FFFFFF"/>
              </a:highlight>
              <a:latin typeface="Oswald"/>
              <a:ea typeface="Oswald"/>
              <a:cs typeface="Oswald"/>
              <a:sym typeface="Oswald"/>
            </a:endParaRPr>
          </a:p>
          <a:p>
            <a:pPr indent="-307975" lvl="0" marL="457200" rtl="0" algn="l">
              <a:lnSpc>
                <a:spcPct val="115000"/>
              </a:lnSpc>
              <a:spcBef>
                <a:spcPts val="0"/>
              </a:spcBef>
              <a:spcAft>
                <a:spcPts val="0"/>
              </a:spcAft>
              <a:buClr>
                <a:schemeClr val="dk1"/>
              </a:buClr>
              <a:buSzPts val="1250"/>
              <a:buFont typeface="Oswald Light"/>
              <a:buChar char="●"/>
            </a:pPr>
            <a:r>
              <a:rPr lang="fr" sz="1250">
                <a:solidFill>
                  <a:schemeClr val="dk1"/>
                </a:solidFill>
                <a:latin typeface="Oswald Light"/>
                <a:ea typeface="Oswald Light"/>
                <a:cs typeface="Oswald Light"/>
                <a:sym typeface="Oswald Light"/>
              </a:rPr>
              <a:t>Ensuite le contenu retourné est décodé sous forme de variable </a:t>
            </a:r>
            <a:r>
              <a:rPr lang="fr" sz="1250">
                <a:solidFill>
                  <a:schemeClr val="dk1"/>
                </a:solidFill>
                <a:latin typeface="Oswald"/>
                <a:ea typeface="Oswald"/>
                <a:cs typeface="Oswald"/>
                <a:sym typeface="Oswald"/>
              </a:rPr>
              <a:t>PHP </a:t>
            </a:r>
            <a:r>
              <a:rPr lang="fr" sz="1250">
                <a:solidFill>
                  <a:schemeClr val="dk1"/>
                </a:solidFill>
                <a:latin typeface="Oswald Light"/>
                <a:ea typeface="Oswald Light"/>
                <a:cs typeface="Oswald Light"/>
                <a:sym typeface="Oswald Light"/>
              </a:rPr>
              <a:t>par la fonction </a:t>
            </a:r>
            <a:r>
              <a:rPr lang="fr" sz="1250">
                <a:solidFill>
                  <a:schemeClr val="dk1"/>
                </a:solidFill>
                <a:latin typeface="Oswald"/>
                <a:ea typeface="Oswald"/>
                <a:cs typeface="Oswald"/>
                <a:sym typeface="Oswald"/>
              </a:rPr>
              <a:t>json_decode, </a:t>
            </a:r>
            <a:r>
              <a:rPr lang="fr" sz="1250">
                <a:solidFill>
                  <a:schemeClr val="dk1"/>
                </a:solidFill>
                <a:latin typeface="Oswald Light"/>
                <a:ea typeface="Oswald Light"/>
                <a:cs typeface="Oswald Light"/>
                <a:sym typeface="Oswald Light"/>
              </a:rPr>
              <a:t>découpé en 4 variables. Elles permettent le placement des marqueurs sur la carte de localisation.</a:t>
            </a:r>
            <a:endParaRPr sz="1250">
              <a:solidFill>
                <a:schemeClr val="dk1"/>
              </a:solidFill>
              <a:latin typeface="Oswald Light"/>
              <a:ea typeface="Oswald Light"/>
              <a:cs typeface="Oswald Light"/>
              <a:sym typeface="Oswald Light"/>
            </a:endParaRPr>
          </a:p>
          <a:p>
            <a:pPr indent="-304800" lvl="0" marL="457200" rtl="0" algn="l">
              <a:lnSpc>
                <a:spcPct val="115000"/>
              </a:lnSpc>
              <a:spcBef>
                <a:spcPts val="0"/>
              </a:spcBef>
              <a:spcAft>
                <a:spcPts val="0"/>
              </a:spcAft>
              <a:buSzPts val="1200"/>
              <a:buFont typeface="Montserrat"/>
              <a:buChar char="●"/>
            </a:pPr>
            <a:r>
              <a:t/>
            </a:r>
            <a:endParaRPr sz="1200">
              <a:latin typeface="Montserrat"/>
              <a:ea typeface="Montserrat"/>
              <a:cs typeface="Montserrat"/>
              <a:sym typeface="Montserra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e3d8a357c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e3d8a357c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e1f6133418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e1f6133418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300">
                <a:solidFill>
                  <a:schemeClr val="dk1"/>
                </a:solidFill>
                <a:latin typeface="Montserrat"/>
                <a:ea typeface="Montserrat"/>
                <a:cs typeface="Montserrat"/>
                <a:sym typeface="Montserrat"/>
              </a:rPr>
              <a:t>ALORS en CE QUI CONCERNE </a:t>
            </a:r>
            <a:r>
              <a:rPr lang="fr" sz="12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je suis en </a:t>
            </a:r>
            <a:r>
              <a:rPr b="1" lang="fr" sz="1300">
                <a:solidFill>
                  <a:schemeClr val="dk1"/>
                </a:solidFill>
                <a:latin typeface="Montserrat"/>
                <a:ea typeface="Montserrat"/>
                <a:cs typeface="Montserrat"/>
                <a:sym typeface="Montserrat"/>
              </a:rPr>
              <a:t>RECONVERSION PROFESSIONNELLE</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solidFill>
                  <a:schemeClr val="dk1"/>
                </a:solidFill>
                <a:latin typeface="Montserrat"/>
                <a:ea typeface="Montserrat"/>
                <a:cs typeface="Montserrat"/>
                <a:sym typeface="Montserrat"/>
              </a:rPr>
              <a:t>J’ai  travaillé PLUS DE 18 ans dans la grande distribution pour l’enseigne </a:t>
            </a:r>
            <a:r>
              <a:rPr b="1" lang="fr" sz="1300">
                <a:solidFill>
                  <a:schemeClr val="dk1"/>
                </a:solidFill>
                <a:latin typeface="Montserrat"/>
                <a:ea typeface="Montserrat"/>
                <a:cs typeface="Montserrat"/>
                <a:sym typeface="Montserrat"/>
              </a:rPr>
              <a:t>AUCHAN</a:t>
            </a:r>
            <a:endParaRPr b="1"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solidFill>
                  <a:schemeClr val="dk1"/>
                </a:solidFill>
                <a:latin typeface="Montserrat"/>
                <a:ea typeface="Montserrat"/>
                <a:cs typeface="Montserrat"/>
                <a:sym typeface="Montserrat"/>
              </a:rPr>
              <a:t> </a:t>
            </a:r>
            <a:r>
              <a:rPr b="1" lang="fr" sz="1300">
                <a:solidFill>
                  <a:schemeClr val="dk1"/>
                </a:solidFill>
                <a:latin typeface="Montserrat"/>
                <a:ea typeface="Montserrat"/>
                <a:cs typeface="Montserrat"/>
                <a:sym typeface="Montserrat"/>
              </a:rPr>
              <a:t>ET </a:t>
            </a:r>
            <a:r>
              <a:rPr lang="fr" sz="1200">
                <a:solidFill>
                  <a:schemeClr val="dk1"/>
                </a:solidFill>
                <a:latin typeface="Montserrat"/>
                <a:ea typeface="Montserrat"/>
                <a:cs typeface="Montserrat"/>
                <a:sym typeface="Montserrat"/>
              </a:rPr>
              <a:t>y’a un peu plus d’1 an j’ai fait partie d’un </a:t>
            </a:r>
            <a:r>
              <a:rPr b="1" lang="fr" sz="1300">
                <a:solidFill>
                  <a:schemeClr val="dk1"/>
                </a:solidFill>
                <a:latin typeface="Montserrat"/>
                <a:ea typeface="Montserrat"/>
                <a:cs typeface="Montserrat"/>
                <a:sym typeface="Montserrat"/>
              </a:rPr>
              <a:t>LICENCIEMENT ÉCONOMIQUE</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 </a:t>
            </a:r>
            <a:r>
              <a:rPr b="1" lang="fr" sz="1300">
                <a:solidFill>
                  <a:schemeClr val="dk1"/>
                </a:solidFill>
                <a:latin typeface="Montserrat"/>
                <a:ea typeface="Montserrat"/>
                <a:cs typeface="Montserrat"/>
                <a:sym typeface="Montserrat"/>
              </a:rPr>
              <a:t>ET POUR RIEN VOUS CACHER</a:t>
            </a:r>
            <a:r>
              <a:rPr lang="fr" sz="1200">
                <a:solidFill>
                  <a:schemeClr val="dk1"/>
                </a:solidFill>
                <a:latin typeface="Montserrat"/>
                <a:ea typeface="Montserrat"/>
                <a:cs typeface="Montserrat"/>
                <a:sym typeface="Montserrat"/>
              </a:rPr>
              <a:t> j’ai pris ce PSE </a:t>
            </a:r>
            <a:r>
              <a:rPr b="1" lang="fr" sz="1300">
                <a:solidFill>
                  <a:schemeClr val="dk1"/>
                </a:solidFill>
                <a:latin typeface="Montserrat"/>
                <a:ea typeface="Montserrat"/>
                <a:cs typeface="Montserrat"/>
                <a:sym typeface="Montserrat"/>
              </a:rPr>
              <a:t>COMME </a:t>
            </a:r>
            <a:r>
              <a:rPr lang="fr" sz="1200">
                <a:solidFill>
                  <a:schemeClr val="dk1"/>
                </a:solidFill>
                <a:latin typeface="Montserrat"/>
                <a:ea typeface="Montserrat"/>
                <a:cs typeface="Montserrat"/>
                <a:sym typeface="Montserrat"/>
              </a:rPr>
              <a:t>une </a:t>
            </a:r>
            <a:r>
              <a:rPr b="1" lang="fr" sz="1300">
                <a:solidFill>
                  <a:schemeClr val="dk1"/>
                </a:solidFill>
                <a:latin typeface="Montserrat"/>
                <a:ea typeface="Montserrat"/>
                <a:cs typeface="Montserrat"/>
                <a:sym typeface="Montserrat"/>
              </a:rPr>
              <a:t>OPPORTUNITÉ </a:t>
            </a:r>
            <a:r>
              <a:rPr lang="fr" sz="1200">
                <a:solidFill>
                  <a:schemeClr val="dk1"/>
                </a:solidFill>
                <a:latin typeface="Montserrat"/>
                <a:ea typeface="Montserrat"/>
                <a:cs typeface="Montserrat"/>
                <a:sym typeface="Montserrat"/>
              </a:rPr>
              <a:t>de revenir dans le monde du WEB.</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solidFill>
                  <a:schemeClr val="dk1"/>
                </a:solidFill>
                <a:latin typeface="Montserrat"/>
                <a:ea typeface="Montserrat"/>
                <a:cs typeface="Montserrat"/>
                <a:sym typeface="Montserrat"/>
              </a:rPr>
              <a:t>PARCE QU’AVANT CETTE GRANDE PÉRIODE CHEZ </a:t>
            </a:r>
            <a:r>
              <a:rPr b="1" lang="fr" sz="1300">
                <a:solidFill>
                  <a:schemeClr val="dk1"/>
                </a:solidFill>
                <a:latin typeface="Montserrat"/>
                <a:ea typeface="Montserrat"/>
                <a:cs typeface="Montserrat"/>
                <a:sym typeface="Montserrat"/>
              </a:rPr>
              <a:t>AUCHAN</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solidFill>
                  <a:schemeClr val="dk1"/>
                </a:solidFill>
                <a:latin typeface="Montserrat"/>
                <a:ea typeface="Montserrat"/>
                <a:cs typeface="Montserrat"/>
                <a:sym typeface="Montserrat"/>
              </a:rPr>
              <a:t>J’AI ÉTÉ </a:t>
            </a:r>
            <a:r>
              <a:rPr b="1" lang="fr" sz="1300">
                <a:solidFill>
                  <a:schemeClr val="dk1"/>
                </a:solidFill>
                <a:latin typeface="Montserrat"/>
                <a:ea typeface="Montserrat"/>
                <a:cs typeface="Montserrat"/>
                <a:sym typeface="Montserrat"/>
              </a:rPr>
              <a:t>DIPLÔMÉ </a:t>
            </a:r>
            <a:r>
              <a:rPr lang="fr" sz="1200">
                <a:solidFill>
                  <a:schemeClr val="dk1"/>
                </a:solidFill>
                <a:latin typeface="Montserrat"/>
                <a:ea typeface="Montserrat"/>
                <a:cs typeface="Montserrat"/>
                <a:sym typeface="Montserrat"/>
              </a:rPr>
              <a:t>EN TANT QUE </a:t>
            </a:r>
            <a:r>
              <a:rPr b="1" lang="fr" sz="1300">
                <a:solidFill>
                  <a:schemeClr val="dk1"/>
                </a:solidFill>
                <a:latin typeface="Montserrat"/>
                <a:ea typeface="Montserrat"/>
                <a:cs typeface="Montserrat"/>
                <a:sym typeface="Montserrat"/>
              </a:rPr>
              <a:t>WEBMASTER </a:t>
            </a:r>
            <a:r>
              <a:rPr lang="fr" sz="1200">
                <a:solidFill>
                  <a:schemeClr val="dk1"/>
                </a:solidFill>
                <a:latin typeface="Montserrat"/>
                <a:ea typeface="Montserrat"/>
                <a:cs typeface="Montserrat"/>
                <a:sym typeface="Montserrat"/>
              </a:rPr>
              <a:t>APRÈS 1 AN DE FORMATION A </a:t>
            </a:r>
            <a:r>
              <a:rPr b="1" lang="fr" sz="1300">
                <a:solidFill>
                  <a:schemeClr val="dk1"/>
                </a:solidFill>
                <a:latin typeface="Montserrat"/>
                <a:ea typeface="Montserrat"/>
                <a:cs typeface="Montserrat"/>
                <a:sym typeface="Montserrat"/>
              </a:rPr>
              <a:t> MJM Graphic Design</a:t>
            </a:r>
            <a:r>
              <a:rPr lang="fr" sz="1200">
                <a:solidFill>
                  <a:schemeClr val="dk1"/>
                </a:solidFill>
                <a:latin typeface="Montserrat"/>
                <a:ea typeface="Montserrat"/>
                <a:cs typeface="Montserrat"/>
                <a:sym typeface="Montserrat"/>
              </a:rPr>
              <a:t> </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fr" sz="1300">
                <a:solidFill>
                  <a:schemeClr val="dk1"/>
                </a:solidFill>
                <a:latin typeface="Montserrat"/>
                <a:ea typeface="Montserrat"/>
                <a:cs typeface="Montserrat"/>
                <a:sym typeface="Montserrat"/>
              </a:rPr>
              <a:t>ET DONC C’EST POUR CA  QUE </a:t>
            </a:r>
            <a:endParaRPr b="1" sz="13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latin typeface="Montserrat"/>
                <a:ea typeface="Montserrat"/>
                <a:cs typeface="Montserrat"/>
                <a:sym typeface="Montserrat"/>
              </a:rPr>
              <a:t>je me suis </a:t>
            </a:r>
            <a:r>
              <a:rPr b="1" lang="fr" sz="1300">
                <a:latin typeface="Montserrat"/>
                <a:ea typeface="Montserrat"/>
                <a:cs typeface="Montserrat"/>
                <a:sym typeface="Montserrat"/>
              </a:rPr>
              <a:t>INSCRITE </a:t>
            </a:r>
            <a:r>
              <a:rPr lang="fr" sz="1200">
                <a:latin typeface="Montserrat"/>
                <a:ea typeface="Montserrat"/>
                <a:cs typeface="Montserrat"/>
                <a:sym typeface="Montserrat"/>
              </a:rPr>
              <a:t>à l’école </a:t>
            </a:r>
            <a:r>
              <a:rPr b="1" lang="fr" sz="1300">
                <a:latin typeface="Montserrat"/>
                <a:ea typeface="Montserrat"/>
                <a:cs typeface="Montserrat"/>
                <a:sym typeface="Montserrat"/>
              </a:rPr>
              <a:t>O’clock </a:t>
            </a:r>
            <a:endParaRPr b="1" sz="13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latin typeface="Montserrat"/>
                <a:ea typeface="Montserrat"/>
                <a:cs typeface="Montserrat"/>
                <a:sym typeface="Montserrat"/>
              </a:rPr>
              <a:t>afin </a:t>
            </a:r>
            <a:r>
              <a:rPr b="1" lang="fr" sz="1300">
                <a:latin typeface="Montserrat"/>
                <a:ea typeface="Montserrat"/>
                <a:cs typeface="Montserrat"/>
                <a:sym typeface="Montserrat"/>
              </a:rPr>
              <a:t>APPRENDRE </a:t>
            </a:r>
            <a:r>
              <a:rPr lang="fr" sz="1200">
                <a:latin typeface="Montserrat"/>
                <a:ea typeface="Montserrat"/>
                <a:cs typeface="Montserrat"/>
                <a:sym typeface="Montserrat"/>
              </a:rPr>
              <a:t>LE METIER</a:t>
            </a:r>
            <a:r>
              <a:rPr b="1" lang="fr" sz="1300">
                <a:latin typeface="Montserrat"/>
                <a:ea typeface="Montserrat"/>
                <a:cs typeface="Montserrat"/>
                <a:sym typeface="Montserrat"/>
              </a:rPr>
              <a:t> DE </a:t>
            </a:r>
            <a:r>
              <a:rPr b="1" lang="fr" sz="1300">
                <a:latin typeface="Montserrat"/>
                <a:ea typeface="Montserrat"/>
                <a:cs typeface="Montserrat"/>
                <a:sym typeface="Montserrat"/>
              </a:rPr>
              <a:t>DEVELOPPEUR</a:t>
            </a:r>
            <a:r>
              <a:rPr b="1" lang="fr" sz="1300">
                <a:latin typeface="Montserrat"/>
                <a:ea typeface="Montserrat"/>
                <a:cs typeface="Montserrat"/>
                <a:sym typeface="Montserrat"/>
              </a:rPr>
              <a:t> WEB</a:t>
            </a:r>
            <a:endParaRPr b="1" sz="13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 Dreamweaver éditeur HTML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W Y S I W Y G (What You See Is What You Get, traduisez Ce que vous voyez est ce que vous obtenez)</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 name="Shape 77"/>
        <p:cNvGrpSpPr/>
        <p:nvPr/>
      </p:nvGrpSpPr>
      <p:grpSpPr>
        <a:xfrm>
          <a:off x="0" y="0"/>
          <a:ext cx="0" cy="0"/>
          <a:chOff x="0" y="0"/>
          <a:chExt cx="0" cy="0"/>
        </a:xfrm>
      </p:grpSpPr>
      <p:sp>
        <p:nvSpPr>
          <p:cNvPr id="78" name="Google Shape;78;ge20986e2a1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 name="Google Shape;79;ge20986e2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Font typeface="Montserrat"/>
              <a:buChar char="-"/>
            </a:pPr>
            <a:r>
              <a:rPr b="1" lang="fr" sz="1300">
                <a:solidFill>
                  <a:schemeClr val="dk1"/>
                </a:solidFill>
                <a:latin typeface="Montserrat"/>
                <a:ea typeface="Montserrat"/>
                <a:cs typeface="Montserrat"/>
                <a:sym typeface="Montserrat"/>
              </a:rPr>
              <a:t>POUR LA PETITE HISTOIRE</a:t>
            </a:r>
            <a:endParaRPr b="1" sz="1300">
              <a:solidFill>
                <a:schemeClr val="dk1"/>
              </a:solidFill>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fr" sz="1200">
                <a:solidFill>
                  <a:schemeClr val="dk1"/>
                </a:solidFill>
                <a:latin typeface="Montserrat"/>
                <a:ea typeface="Montserrat"/>
                <a:cs typeface="Montserrat"/>
                <a:sym typeface="Montserrat"/>
              </a:rPr>
              <a:t>J’trouve Mon Commerçant a été rebaptisé au </a:t>
            </a:r>
            <a:r>
              <a:rPr b="1" lang="fr" sz="1300">
                <a:solidFill>
                  <a:schemeClr val="dk1"/>
                </a:solidFill>
                <a:latin typeface="Montserrat"/>
                <a:ea typeface="Montserrat"/>
                <a:cs typeface="Montserrat"/>
                <a:sym typeface="Montserrat"/>
              </a:rPr>
              <a:t>DÉBUT </a:t>
            </a:r>
            <a:r>
              <a:rPr lang="fr" sz="1200">
                <a:solidFill>
                  <a:schemeClr val="dk1"/>
                </a:solidFill>
                <a:latin typeface="Montserrat"/>
                <a:ea typeface="Montserrat"/>
                <a:cs typeface="Montserrat"/>
                <a:sym typeface="Montserrat"/>
              </a:rPr>
              <a:t>du dev </a:t>
            </a:r>
            <a:r>
              <a:rPr b="1" lang="fr" sz="1300">
                <a:solidFill>
                  <a:schemeClr val="dk1"/>
                </a:solidFill>
                <a:latin typeface="Montserrat"/>
                <a:ea typeface="Montserrat"/>
                <a:cs typeface="Montserrat"/>
                <a:sym typeface="Montserrat"/>
              </a:rPr>
              <a:t>J’TMC </a:t>
            </a:r>
            <a:r>
              <a:rPr lang="fr" sz="1200">
                <a:solidFill>
                  <a:schemeClr val="dk1"/>
                </a:solidFill>
                <a:latin typeface="Montserrat"/>
                <a:ea typeface="Montserrat"/>
                <a:cs typeface="Montserrat"/>
                <a:sym typeface="Montserrat"/>
              </a:rPr>
              <a:t>par un de mes collègues</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fr" sz="1200">
                <a:solidFill>
                  <a:schemeClr val="dk1"/>
                </a:solidFill>
                <a:latin typeface="Montserrat"/>
                <a:ea typeface="Montserrat"/>
                <a:cs typeface="Montserrat"/>
                <a:sym typeface="Montserrat"/>
              </a:rPr>
              <a:t>ON A TOUS PENSÉ QUE C'ÉTAIT UNE TRÈS BONNE IDÉE  </a:t>
            </a:r>
            <a:endParaRPr sz="1200">
              <a:solidFill>
                <a:schemeClr val="dk1"/>
              </a:solidFill>
              <a:latin typeface="Montserrat"/>
              <a:ea typeface="Montserrat"/>
              <a:cs typeface="Montserrat"/>
              <a:sym typeface="Montserrat"/>
            </a:endParaRPr>
          </a:p>
          <a:p>
            <a:pPr indent="0" lvl="0" marL="45720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11150" lvl="0" marL="457200" rtl="0" algn="l">
              <a:lnSpc>
                <a:spcPct val="115000"/>
              </a:lnSpc>
              <a:spcBef>
                <a:spcPts val="0"/>
              </a:spcBef>
              <a:spcAft>
                <a:spcPts val="0"/>
              </a:spcAft>
              <a:buSzPts val="1300"/>
              <a:buFont typeface="Montserrat"/>
              <a:buChar char="-"/>
            </a:pPr>
            <a:r>
              <a:rPr lang="fr" sz="1200">
                <a:solidFill>
                  <a:schemeClr val="dk1"/>
                </a:solidFill>
                <a:latin typeface="Montserrat"/>
                <a:ea typeface="Montserrat"/>
                <a:cs typeface="Montserrat"/>
                <a:sym typeface="Montserrat"/>
              </a:rPr>
              <a:t>à ça a été d’autant plus </a:t>
            </a:r>
            <a:r>
              <a:rPr b="1" lang="fr" sz="1300">
                <a:solidFill>
                  <a:schemeClr val="dk1"/>
                </a:solidFill>
                <a:latin typeface="Montserrat"/>
                <a:ea typeface="Montserrat"/>
                <a:cs typeface="Montserrat"/>
                <a:sym typeface="Montserrat"/>
              </a:rPr>
              <a:t>FACILE </a:t>
            </a:r>
            <a:r>
              <a:rPr lang="fr" sz="1200">
                <a:solidFill>
                  <a:schemeClr val="dk1"/>
                </a:solidFill>
                <a:latin typeface="Montserrat"/>
                <a:ea typeface="Montserrat"/>
                <a:cs typeface="Montserrat"/>
                <a:sym typeface="Montserrat"/>
              </a:rPr>
              <a:t>pour moi de </a:t>
            </a:r>
            <a:r>
              <a:rPr b="1" lang="fr" sz="1300">
                <a:solidFill>
                  <a:schemeClr val="dk1"/>
                </a:solidFill>
                <a:latin typeface="Montserrat"/>
                <a:ea typeface="Montserrat"/>
                <a:cs typeface="Montserrat"/>
                <a:sym typeface="Montserrat"/>
              </a:rPr>
              <a:t>CRÉER </a:t>
            </a:r>
            <a:r>
              <a:rPr lang="fr" sz="1200">
                <a:solidFill>
                  <a:schemeClr val="dk1"/>
                </a:solidFill>
                <a:latin typeface="Montserrat"/>
                <a:ea typeface="Montserrat"/>
                <a:cs typeface="Montserrat"/>
                <a:sym typeface="Montserrat"/>
              </a:rPr>
              <a:t>le </a:t>
            </a:r>
            <a:r>
              <a:rPr b="1" lang="fr" sz="1300">
                <a:solidFill>
                  <a:schemeClr val="dk1"/>
                </a:solidFill>
                <a:latin typeface="Montserrat"/>
                <a:ea typeface="Montserrat"/>
                <a:cs typeface="Montserrat"/>
                <a:sym typeface="Montserrat"/>
              </a:rPr>
              <a:t>LOGO AVEC CET NOUVEL ACRONYME</a:t>
            </a:r>
            <a:endParaRPr b="1" sz="13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lang="fr" sz="1200">
                <a:solidFill>
                  <a:schemeClr val="dk1"/>
                </a:solidFill>
                <a:latin typeface="Montserrat"/>
                <a:ea typeface="Montserrat"/>
                <a:cs typeface="Montserrat"/>
                <a:sym typeface="Montserrat"/>
              </a:rPr>
              <a:t>Donc c’est </a:t>
            </a:r>
            <a:r>
              <a:rPr b="1" lang="fr" sz="1300">
                <a:solidFill>
                  <a:schemeClr val="dk1"/>
                </a:solidFill>
                <a:latin typeface="Montserrat"/>
                <a:ea typeface="Montserrat"/>
                <a:cs typeface="Montserrat"/>
                <a:sym typeface="Montserrat"/>
              </a:rPr>
              <a:t>SOUVENT </a:t>
            </a:r>
            <a:r>
              <a:rPr lang="fr" sz="1200">
                <a:solidFill>
                  <a:schemeClr val="dk1"/>
                </a:solidFill>
                <a:latin typeface="Montserrat"/>
                <a:ea typeface="Montserrat"/>
                <a:cs typeface="Montserrat"/>
                <a:sym typeface="Montserrat"/>
              </a:rPr>
              <a:t>comme ça que je vais </a:t>
            </a:r>
            <a:r>
              <a:rPr b="1" lang="fr" sz="1300">
                <a:solidFill>
                  <a:schemeClr val="dk1"/>
                </a:solidFill>
                <a:latin typeface="Montserrat"/>
                <a:ea typeface="Montserrat"/>
                <a:cs typeface="Montserrat"/>
                <a:sym typeface="Montserrat"/>
              </a:rPr>
              <a:t>APPELER LE PROJET AU COURS DE CETTE PRÉSENTATION</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fr" sz="1300">
                <a:latin typeface="Montserrat"/>
                <a:ea typeface="Montserrat"/>
                <a:cs typeface="Montserrat"/>
                <a:sym typeface="Montserrat"/>
              </a:rPr>
              <a:t>------------------------------------------------------------------------------------------------------------------------------------</a:t>
            </a:r>
            <a:endParaRPr b="1" sz="1300">
              <a:latin typeface="Montserrat"/>
              <a:ea typeface="Montserrat"/>
              <a:cs typeface="Montserrat"/>
              <a:sym typeface="Montserrat"/>
            </a:endParaRPr>
          </a:p>
          <a:p>
            <a:pPr indent="-311150" lvl="0" marL="457200" rtl="0" algn="l">
              <a:spcBef>
                <a:spcPts val="0"/>
              </a:spcBef>
              <a:spcAft>
                <a:spcPts val="0"/>
              </a:spcAft>
              <a:buSzPts val="1300"/>
              <a:buFont typeface="Montserrat"/>
              <a:buChar char="-"/>
            </a:pPr>
            <a:r>
              <a:rPr b="1" lang="fr" sz="1300">
                <a:latin typeface="Montserrat"/>
                <a:ea typeface="Montserrat"/>
                <a:cs typeface="Montserrat"/>
                <a:sym typeface="Montserrat"/>
              </a:rPr>
              <a:t>DONC </a:t>
            </a:r>
            <a:r>
              <a:rPr lang="fr">
                <a:latin typeface="Montserrat"/>
                <a:ea typeface="Montserrat"/>
                <a:cs typeface="Montserrat"/>
                <a:sym typeface="Montserrat"/>
              </a:rPr>
              <a:t>c’est moi qui suis à </a:t>
            </a:r>
            <a:r>
              <a:rPr b="1" lang="fr" sz="1300">
                <a:latin typeface="Montserrat"/>
                <a:ea typeface="Montserrat"/>
                <a:cs typeface="Montserrat"/>
                <a:sym typeface="Montserrat"/>
              </a:rPr>
              <a:t>l’ORIGINE </a:t>
            </a:r>
            <a:r>
              <a:rPr lang="fr">
                <a:latin typeface="Montserrat"/>
                <a:ea typeface="Montserrat"/>
                <a:cs typeface="Montserrat"/>
                <a:sym typeface="Montserrat"/>
              </a:rPr>
              <a:t>du projet</a:t>
            </a:r>
            <a:r>
              <a:rPr b="1" lang="fr" sz="1300">
                <a:latin typeface="Montserrat"/>
                <a:ea typeface="Montserrat"/>
                <a:cs typeface="Montserrat"/>
                <a:sym typeface="Montserrat"/>
              </a:rPr>
              <a:t> </a:t>
            </a:r>
            <a:endParaRPr b="1" sz="1300">
              <a:latin typeface="Montserrat"/>
              <a:ea typeface="Montserrat"/>
              <a:cs typeface="Montserrat"/>
              <a:sym typeface="Montserrat"/>
            </a:endParaRPr>
          </a:p>
          <a:p>
            <a:pPr indent="0" lvl="0" marL="457200" rtl="0" algn="l">
              <a:spcBef>
                <a:spcPts val="0"/>
              </a:spcBef>
              <a:spcAft>
                <a:spcPts val="0"/>
              </a:spcAft>
              <a:buNone/>
            </a:pPr>
            <a:r>
              <a:t/>
            </a:r>
            <a:endParaRPr b="1" sz="1300">
              <a:latin typeface="Montserrat"/>
              <a:ea typeface="Montserrat"/>
              <a:cs typeface="Montserrat"/>
              <a:sym typeface="Montserrat"/>
            </a:endParaRPr>
          </a:p>
          <a:p>
            <a:pPr indent="-298450" lvl="1" marL="914400" rtl="0" algn="l">
              <a:spcBef>
                <a:spcPts val="0"/>
              </a:spcBef>
              <a:spcAft>
                <a:spcPts val="0"/>
              </a:spcAft>
              <a:buSzPts val="1100"/>
              <a:buFont typeface="Montserrat"/>
              <a:buChar char="-"/>
            </a:pPr>
            <a:r>
              <a:rPr lang="fr">
                <a:latin typeface="Montserrat"/>
                <a:ea typeface="Montserrat"/>
                <a:cs typeface="Montserrat"/>
                <a:sym typeface="Montserrat"/>
              </a:rPr>
              <a:t>Cette idée </a:t>
            </a:r>
            <a:r>
              <a:rPr b="1" lang="fr" sz="1300">
                <a:latin typeface="Montserrat"/>
                <a:ea typeface="Montserrat"/>
                <a:cs typeface="Montserrat"/>
                <a:sym typeface="Montserrat"/>
              </a:rPr>
              <a:t>DÉCOULE</a:t>
            </a:r>
            <a:r>
              <a:rPr b="1" lang="fr" sz="1300">
                <a:latin typeface="Montserrat"/>
                <a:ea typeface="Montserrat"/>
                <a:cs typeface="Montserrat"/>
                <a:sym typeface="Montserrat"/>
              </a:rPr>
              <a:t> </a:t>
            </a:r>
            <a:r>
              <a:rPr lang="fr">
                <a:latin typeface="Montserrat"/>
                <a:ea typeface="Montserrat"/>
                <a:cs typeface="Montserrat"/>
                <a:sym typeface="Montserrat"/>
              </a:rPr>
              <a:t>DE </a:t>
            </a:r>
            <a:r>
              <a:rPr b="1" lang="fr" sz="1300">
                <a:latin typeface="Montserrat"/>
                <a:ea typeface="Montserrat"/>
                <a:cs typeface="Montserrat"/>
                <a:sym typeface="Montserrat"/>
              </a:rPr>
              <a:t>PETITES </a:t>
            </a:r>
            <a:r>
              <a:rPr b="1" lang="fr" sz="1300">
                <a:latin typeface="Montserrat"/>
                <a:ea typeface="Montserrat"/>
                <a:cs typeface="Montserrat"/>
                <a:sym typeface="Montserrat"/>
              </a:rPr>
              <a:t>EXPÉRIENCES</a:t>
            </a:r>
            <a:r>
              <a:rPr b="1" lang="fr" sz="1300">
                <a:latin typeface="Montserrat"/>
                <a:ea typeface="Montserrat"/>
                <a:cs typeface="Montserrat"/>
                <a:sym typeface="Montserrat"/>
              </a:rPr>
              <a:t> </a:t>
            </a:r>
            <a:r>
              <a:rPr lang="fr" sz="1200">
                <a:latin typeface="Montserrat"/>
                <a:ea typeface="Montserrat"/>
                <a:cs typeface="Montserrat"/>
                <a:sym typeface="Montserrat"/>
              </a:rPr>
              <a:t>DU QUOTIDIEN</a:t>
            </a:r>
            <a:r>
              <a:rPr b="1" lang="fr" sz="1300">
                <a:latin typeface="Montserrat"/>
                <a:ea typeface="Montserrat"/>
                <a:cs typeface="Montserrat"/>
                <a:sym typeface="Montserrat"/>
              </a:rPr>
              <a:t> </a:t>
            </a:r>
            <a:endParaRPr b="1" sz="1300">
              <a:latin typeface="Montserrat"/>
              <a:ea typeface="Montserrat"/>
              <a:cs typeface="Montserrat"/>
              <a:sym typeface="Montserrat"/>
            </a:endParaRPr>
          </a:p>
          <a:p>
            <a:pPr indent="0" lvl="0" marL="0" rtl="0" algn="l">
              <a:spcBef>
                <a:spcPts val="0"/>
              </a:spcBef>
              <a:spcAft>
                <a:spcPts val="0"/>
              </a:spcAft>
              <a:buNone/>
            </a:pPr>
            <a:r>
              <a:t/>
            </a:r>
            <a:endParaRPr>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b="1" lang="fr">
                <a:latin typeface="Montserrat"/>
                <a:ea typeface="Montserrat"/>
                <a:cs typeface="Montserrat"/>
                <a:sym typeface="Montserrat"/>
              </a:rPr>
              <a:t>pour n’en</a:t>
            </a:r>
            <a:r>
              <a:rPr b="1" lang="fr" sz="1300">
                <a:latin typeface="Montserrat"/>
                <a:ea typeface="Montserrat"/>
                <a:cs typeface="Montserrat"/>
                <a:sym typeface="Montserrat"/>
              </a:rPr>
              <a:t> CITER qu’</a:t>
            </a:r>
            <a:r>
              <a:rPr b="1" lang="fr" sz="1300">
                <a:solidFill>
                  <a:schemeClr val="dk1"/>
                </a:solidFill>
                <a:latin typeface="Montserrat"/>
                <a:ea typeface="Montserrat"/>
                <a:cs typeface="Montserrat"/>
                <a:sym typeface="Montserrat"/>
              </a:rPr>
              <a:t>UNE </a:t>
            </a:r>
            <a:r>
              <a:rPr lang="fr">
                <a:solidFill>
                  <a:schemeClr val="dk1"/>
                </a:solidFill>
                <a:latin typeface="Montserrat"/>
                <a:ea typeface="Montserrat"/>
                <a:cs typeface="Montserrat"/>
                <a:sym typeface="Montserrat"/>
              </a:rPr>
              <a:t>PARMIS</a:t>
            </a:r>
            <a:r>
              <a:rPr b="1" lang="fr" sz="1300">
                <a:solidFill>
                  <a:schemeClr val="dk1"/>
                </a:solidFill>
                <a:latin typeface="Montserrat"/>
                <a:ea typeface="Montserrat"/>
                <a:cs typeface="Montserrat"/>
                <a:sym typeface="Montserrat"/>
              </a:rPr>
              <a:t> TANT</a:t>
            </a:r>
            <a:r>
              <a:rPr lang="fr" sz="1200">
                <a:solidFill>
                  <a:schemeClr val="dk1"/>
                </a:solidFill>
                <a:latin typeface="Montserrat"/>
                <a:ea typeface="Montserrat"/>
                <a:cs typeface="Montserrat"/>
                <a:sym typeface="Montserrat"/>
              </a:rPr>
              <a:t> </a:t>
            </a:r>
            <a:r>
              <a:rPr b="1" lang="fr" sz="1300">
                <a:solidFill>
                  <a:schemeClr val="dk1"/>
                </a:solidFill>
                <a:latin typeface="Montserrat"/>
                <a:ea typeface="Montserrat"/>
                <a:cs typeface="Montserrat"/>
                <a:sym typeface="Montserrat"/>
              </a:rPr>
              <a:t>D’autre </a:t>
            </a:r>
            <a:endParaRPr b="1" sz="13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b="1" sz="1300">
              <a:latin typeface="Montserrat"/>
              <a:ea typeface="Montserrat"/>
              <a:cs typeface="Montserrat"/>
              <a:sym typeface="Montserrat"/>
            </a:endParaRPr>
          </a:p>
          <a:p>
            <a:pPr indent="0" lvl="0" marL="914400" rtl="0" algn="l">
              <a:spcBef>
                <a:spcPts val="0"/>
              </a:spcBef>
              <a:spcAft>
                <a:spcPts val="0"/>
              </a:spcAft>
              <a:buNone/>
            </a:pPr>
            <a:r>
              <a:rPr b="1" lang="fr" sz="1300">
                <a:latin typeface="Montserrat"/>
                <a:ea typeface="Montserrat"/>
                <a:cs typeface="Montserrat"/>
                <a:sym typeface="Montserrat"/>
              </a:rPr>
              <a:t>ASSEZ </a:t>
            </a:r>
            <a:r>
              <a:rPr b="1" lang="fr" sz="1300">
                <a:latin typeface="Montserrat"/>
                <a:ea typeface="Montserrat"/>
                <a:cs typeface="Montserrat"/>
                <a:sym typeface="Montserrat"/>
              </a:rPr>
              <a:t>REPRÉSENTATIVE</a:t>
            </a:r>
            <a:endParaRPr b="1" sz="1300">
              <a:latin typeface="Montserrat"/>
              <a:ea typeface="Montserrat"/>
              <a:cs typeface="Montserrat"/>
              <a:sym typeface="Montserrat"/>
            </a:endParaRPr>
          </a:p>
          <a:p>
            <a:pPr indent="0" lvl="0" marL="914400" rtl="0" algn="l">
              <a:spcBef>
                <a:spcPts val="0"/>
              </a:spcBef>
              <a:spcAft>
                <a:spcPts val="0"/>
              </a:spcAft>
              <a:buNone/>
            </a:pPr>
            <a:r>
              <a:t/>
            </a:r>
            <a:endParaRPr b="1" sz="13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fr" sz="1200">
                <a:latin typeface="Montserrat"/>
                <a:ea typeface="Montserrat"/>
                <a:cs typeface="Montserrat"/>
                <a:sym typeface="Montserrat"/>
              </a:rPr>
              <a:t>alors c’était </a:t>
            </a:r>
            <a:r>
              <a:rPr lang="fr" sz="1200">
                <a:latin typeface="Montserrat"/>
                <a:ea typeface="Montserrat"/>
                <a:cs typeface="Montserrat"/>
                <a:sym typeface="Montserrat"/>
              </a:rPr>
              <a:t>au moment </a:t>
            </a:r>
            <a:r>
              <a:rPr lang="fr" sz="1200">
                <a:latin typeface="Montserrat"/>
                <a:ea typeface="Montserrat"/>
                <a:cs typeface="Montserrat"/>
                <a:sym typeface="Montserrat"/>
              </a:rPr>
              <a:t>où</a:t>
            </a:r>
            <a:r>
              <a:rPr lang="fr" sz="1200">
                <a:latin typeface="Montserrat"/>
                <a:ea typeface="Montserrat"/>
                <a:cs typeface="Montserrat"/>
                <a:sym typeface="Montserrat"/>
              </a:rPr>
              <a:t> les </a:t>
            </a:r>
            <a:r>
              <a:rPr b="1" lang="fr" sz="1300">
                <a:latin typeface="Montserrat"/>
                <a:ea typeface="Montserrat"/>
                <a:cs typeface="Montserrat"/>
                <a:sym typeface="Montserrat"/>
              </a:rPr>
              <a:t>CONDITIONS </a:t>
            </a:r>
            <a:r>
              <a:rPr lang="fr" sz="1200">
                <a:latin typeface="Montserrat"/>
                <a:ea typeface="Montserrat"/>
                <a:cs typeface="Montserrat"/>
                <a:sym typeface="Montserrat"/>
              </a:rPr>
              <a:t>de </a:t>
            </a:r>
            <a:r>
              <a:rPr b="1" lang="fr" sz="1300">
                <a:latin typeface="Montserrat"/>
                <a:ea typeface="Montserrat"/>
                <a:cs typeface="Montserrat"/>
                <a:sym typeface="Montserrat"/>
              </a:rPr>
              <a:t>DÉPLACEMENT</a:t>
            </a:r>
            <a:r>
              <a:rPr b="1" lang="fr" sz="1300">
                <a:latin typeface="Montserrat"/>
                <a:ea typeface="Montserrat"/>
                <a:cs typeface="Montserrat"/>
                <a:sym typeface="Montserrat"/>
              </a:rPr>
              <a:t> </a:t>
            </a:r>
            <a:r>
              <a:rPr lang="fr" sz="1200">
                <a:latin typeface="Montserrat"/>
                <a:ea typeface="Montserrat"/>
                <a:cs typeface="Montserrat"/>
                <a:sym typeface="Montserrat"/>
              </a:rPr>
              <a:t>était plus </a:t>
            </a:r>
            <a:r>
              <a:rPr b="1" lang="fr" sz="1300">
                <a:latin typeface="Montserrat"/>
                <a:ea typeface="Montserrat"/>
                <a:cs typeface="Montserrat"/>
                <a:sym typeface="Montserrat"/>
              </a:rPr>
              <a:t>SOUPLE</a:t>
            </a:r>
            <a:endParaRPr b="1" sz="1300">
              <a:latin typeface="Montserrat"/>
              <a:ea typeface="Montserrat"/>
              <a:cs typeface="Montserrat"/>
              <a:sym typeface="Montserrat"/>
            </a:endParaRPr>
          </a:p>
          <a:p>
            <a:pPr indent="0" lvl="0" marL="914400" rtl="0" algn="l">
              <a:spcBef>
                <a:spcPts val="0"/>
              </a:spcBef>
              <a:spcAft>
                <a:spcPts val="0"/>
              </a:spcAft>
              <a:buNone/>
            </a:pPr>
            <a:r>
              <a:t/>
            </a:r>
            <a:endParaRPr b="1" sz="13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fr" sz="1200">
                <a:latin typeface="Montserrat"/>
                <a:ea typeface="Montserrat"/>
                <a:cs typeface="Montserrat"/>
                <a:sym typeface="Montserrat"/>
              </a:rPr>
              <a:t>dans un point relais où je </a:t>
            </a:r>
            <a:r>
              <a:rPr lang="fr" sz="1200">
                <a:latin typeface="Montserrat"/>
                <a:ea typeface="Montserrat"/>
                <a:cs typeface="Montserrat"/>
                <a:sym typeface="Montserrat"/>
              </a:rPr>
              <a:t>m'étais</a:t>
            </a:r>
            <a:r>
              <a:rPr lang="fr" sz="1200">
                <a:latin typeface="Montserrat"/>
                <a:ea typeface="Montserrat"/>
                <a:cs typeface="Montserrat"/>
                <a:sym typeface="Montserrat"/>
              </a:rPr>
              <a:t> déjà rendu et après avoir fait une petite </a:t>
            </a:r>
            <a:r>
              <a:rPr b="1" lang="fr" sz="1300">
                <a:latin typeface="Montserrat"/>
                <a:ea typeface="Montserrat"/>
                <a:cs typeface="Montserrat"/>
                <a:sym typeface="Montserrat"/>
              </a:rPr>
              <a:t>FILE D’ATTENTE</a:t>
            </a:r>
            <a:r>
              <a:rPr lang="fr" sz="1200">
                <a:latin typeface="Montserrat"/>
                <a:ea typeface="Montserrat"/>
                <a:cs typeface="Montserrat"/>
                <a:sym typeface="Montserrat"/>
              </a:rPr>
              <a:t>  d’une demi heure.</a:t>
            </a:r>
            <a:endParaRPr sz="1200">
              <a:latin typeface="Montserrat"/>
              <a:ea typeface="Montserrat"/>
              <a:cs typeface="Montserrat"/>
              <a:sym typeface="Montserrat"/>
            </a:endParaRPr>
          </a:p>
          <a:p>
            <a:pPr indent="-311150" lvl="2" marL="1371600" rtl="0" algn="l">
              <a:spcBef>
                <a:spcPts val="0"/>
              </a:spcBef>
              <a:spcAft>
                <a:spcPts val="0"/>
              </a:spcAft>
              <a:buSzPts val="1300"/>
              <a:buFont typeface="Montserrat"/>
              <a:buChar char="-"/>
            </a:pPr>
            <a:r>
              <a:rPr b="1" lang="fr" sz="1300">
                <a:latin typeface="Montserrat"/>
                <a:ea typeface="Montserrat"/>
                <a:cs typeface="Montserrat"/>
                <a:sym typeface="Montserrat"/>
              </a:rPr>
              <a:t>ECRITO à </a:t>
            </a:r>
            <a:r>
              <a:rPr b="1" lang="fr" sz="1300">
                <a:latin typeface="Montserrat"/>
                <a:ea typeface="Montserrat"/>
                <a:cs typeface="Montserrat"/>
                <a:sym typeface="Montserrat"/>
              </a:rPr>
              <a:t>L'EXTÉRIEUR</a:t>
            </a:r>
            <a:endParaRPr b="1" sz="1300">
              <a:latin typeface="Montserrat"/>
              <a:ea typeface="Montserrat"/>
              <a:cs typeface="Montserrat"/>
              <a:sym typeface="Montserrat"/>
            </a:endParaRPr>
          </a:p>
          <a:p>
            <a:pPr indent="-304800" lvl="0" marL="1828800" rtl="0" algn="l">
              <a:spcBef>
                <a:spcPts val="0"/>
              </a:spcBef>
              <a:spcAft>
                <a:spcPts val="0"/>
              </a:spcAft>
              <a:buSzPts val="1200"/>
              <a:buFont typeface="Montserrat"/>
              <a:buChar char="-"/>
            </a:pPr>
            <a:r>
              <a:rPr lang="fr" sz="1200">
                <a:latin typeface="Montserrat"/>
                <a:ea typeface="Montserrat"/>
                <a:cs typeface="Montserrat"/>
                <a:sym typeface="Montserrat"/>
              </a:rPr>
              <a:t>changement de direction </a:t>
            </a:r>
            <a:endParaRPr sz="1200">
              <a:latin typeface="Montserrat"/>
              <a:ea typeface="Montserrat"/>
              <a:cs typeface="Montserrat"/>
              <a:sym typeface="Montserrat"/>
            </a:endParaRPr>
          </a:p>
          <a:p>
            <a:pPr indent="-304800" lvl="0" marL="1828800" rtl="0" algn="l">
              <a:spcBef>
                <a:spcPts val="0"/>
              </a:spcBef>
              <a:spcAft>
                <a:spcPts val="0"/>
              </a:spcAft>
              <a:buSzPts val="1200"/>
              <a:buFont typeface="Montserrat"/>
              <a:buChar char="-"/>
            </a:pPr>
            <a:r>
              <a:rPr lang="fr" sz="1200">
                <a:solidFill>
                  <a:schemeClr val="dk1"/>
                </a:solidFill>
                <a:latin typeface="Montserrat"/>
                <a:ea typeface="Montserrat"/>
                <a:cs typeface="Montserrat"/>
                <a:sym typeface="Montserrat"/>
              </a:rPr>
              <a:t>en plus fait plus point relais </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18288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DONC TOUT CA POUR DIRE</a:t>
            </a:r>
            <a:r>
              <a:rPr lang="fr" sz="1200">
                <a:solidFill>
                  <a:schemeClr val="dk1"/>
                </a:solidFill>
                <a:latin typeface="Montserrat"/>
                <a:ea typeface="Montserrat"/>
                <a:cs typeface="Montserrat"/>
                <a:sym typeface="Montserrat"/>
              </a:rPr>
              <a:t>  QUE j’ai voulu donner vie à cette idée d’application qui me trottait dans la tête </a:t>
            </a:r>
            <a:endParaRPr sz="1200">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fr" sz="1200">
                <a:latin typeface="Montserrat"/>
                <a:ea typeface="Montserrat"/>
                <a:cs typeface="Montserrat"/>
                <a:sym typeface="Montserrat"/>
              </a:rPr>
              <a:t>DONC une application qui </a:t>
            </a:r>
            <a:r>
              <a:rPr b="1" lang="fr" sz="1300">
                <a:latin typeface="Montserrat"/>
                <a:ea typeface="Montserrat"/>
                <a:cs typeface="Montserrat"/>
                <a:sym typeface="Montserrat"/>
              </a:rPr>
              <a:t>RASSEMBLE </a:t>
            </a:r>
            <a:r>
              <a:rPr lang="fr" sz="1200">
                <a:latin typeface="Montserrat"/>
                <a:ea typeface="Montserrat"/>
                <a:cs typeface="Montserrat"/>
                <a:sym typeface="Montserrat"/>
              </a:rPr>
              <a:t>ce type d’info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914400" rtl="0" algn="l">
              <a:spcBef>
                <a:spcPts val="0"/>
              </a:spcBef>
              <a:spcAft>
                <a:spcPts val="0"/>
              </a:spcAft>
              <a:buSzPts val="1200"/>
              <a:buFont typeface="Montserrat"/>
              <a:buChar char="-"/>
            </a:pPr>
            <a:r>
              <a:rPr b="1" lang="fr" sz="1300">
                <a:latin typeface="Montserrat"/>
                <a:ea typeface="Montserrat"/>
                <a:cs typeface="Montserrat"/>
                <a:sym typeface="Montserrat"/>
              </a:rPr>
              <a:t>ALORS D’UNE PART PAS SEULEMENT </a:t>
            </a:r>
            <a:r>
              <a:rPr lang="fr" sz="1200">
                <a:latin typeface="Montserrat"/>
                <a:ea typeface="Montserrat"/>
                <a:cs typeface="Montserrat"/>
                <a:sym typeface="Montserrat"/>
              </a:rPr>
              <a:t> </a:t>
            </a:r>
            <a:r>
              <a:rPr lang="fr" sz="1200">
                <a:solidFill>
                  <a:schemeClr val="dk1"/>
                </a:solidFill>
                <a:latin typeface="Montserrat"/>
                <a:ea typeface="Montserrat"/>
                <a:cs typeface="Montserrat"/>
                <a:sym typeface="Montserrat"/>
              </a:rPr>
              <a:t>dépôts et retraits de colis </a:t>
            </a:r>
            <a:endParaRPr sz="1200">
              <a:solidFill>
                <a:schemeClr val="dk1"/>
              </a:solidFill>
              <a:latin typeface="Montserrat"/>
              <a:ea typeface="Montserrat"/>
              <a:cs typeface="Montserrat"/>
              <a:sym typeface="Montserrat"/>
            </a:endParaRPr>
          </a:p>
          <a:p>
            <a:pPr indent="-304800" lvl="0" marL="914400" rtl="0" algn="l">
              <a:spcBef>
                <a:spcPts val="0"/>
              </a:spcBef>
              <a:spcAft>
                <a:spcPts val="0"/>
              </a:spcAft>
              <a:buClr>
                <a:schemeClr val="dk1"/>
              </a:buClr>
              <a:buSzPts val="1200"/>
              <a:buFont typeface="Montserrat"/>
              <a:buChar char="-"/>
            </a:pPr>
            <a:r>
              <a:t/>
            </a:r>
            <a:endParaRPr sz="1200">
              <a:solidFill>
                <a:schemeClr val="dk1"/>
              </a:solidFill>
              <a:latin typeface="Montserrat"/>
              <a:ea typeface="Montserrat"/>
              <a:cs typeface="Montserrat"/>
              <a:sym typeface="Montserrat"/>
            </a:endParaRPr>
          </a:p>
          <a:p>
            <a:pPr indent="-304800" lvl="0" marL="1371600" rtl="0" algn="l">
              <a:spcBef>
                <a:spcPts val="0"/>
              </a:spcBef>
              <a:spcAft>
                <a:spcPts val="0"/>
              </a:spcAft>
              <a:buSzPts val="1200"/>
              <a:buFont typeface="Montserrat"/>
              <a:buChar char="-"/>
            </a:pPr>
            <a:r>
              <a:rPr lang="fr" sz="1200">
                <a:latin typeface="Montserrat"/>
                <a:ea typeface="Montserrat"/>
                <a:cs typeface="Montserrat"/>
                <a:sym typeface="Montserrat"/>
              </a:rPr>
              <a:t>il y aura les informations  basiques </a:t>
            </a:r>
            <a:endParaRPr sz="1200">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sz="1200">
              <a:latin typeface="Montserrat"/>
              <a:ea typeface="Montserrat"/>
              <a:cs typeface="Montserrat"/>
              <a:sym typeface="Montserrat"/>
            </a:endParaRPr>
          </a:p>
          <a:p>
            <a:pPr indent="0" lvl="0" marL="0" rtl="0" algn="l">
              <a:spcBef>
                <a:spcPts val="0"/>
              </a:spcBef>
              <a:spcAft>
                <a:spcPts val="0"/>
              </a:spcAft>
              <a:buNone/>
            </a:pPr>
            <a:r>
              <a:rPr b="1" lang="fr" sz="1300">
                <a:latin typeface="Montserrat"/>
                <a:ea typeface="Montserrat"/>
                <a:cs typeface="Montserrat"/>
                <a:sym typeface="Montserrat"/>
              </a:rPr>
              <a:t>--------------------------------------------------------------------------------------------------------------------</a:t>
            </a:r>
            <a:endParaRPr b="1" sz="1300">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b="1" lang="fr" sz="1300">
                <a:latin typeface="Montserrat"/>
                <a:ea typeface="Montserrat"/>
                <a:cs typeface="Montserrat"/>
                <a:sym typeface="Montserrat"/>
              </a:rPr>
              <a:t>ETAIT COMPOSEE </a:t>
            </a:r>
            <a:r>
              <a:rPr b="1" lang="fr" sz="1300">
                <a:latin typeface="Montserrat"/>
                <a:ea typeface="Montserrat"/>
                <a:cs typeface="Montserrat"/>
                <a:sym typeface="Montserrat"/>
              </a:rPr>
              <a:t>4 </a:t>
            </a:r>
            <a:r>
              <a:rPr b="1" lang="fr" sz="1300">
                <a:latin typeface="Montserrat"/>
                <a:ea typeface="Montserrat"/>
                <a:cs typeface="Montserrat"/>
                <a:sym typeface="Montserrat"/>
              </a:rPr>
              <a:t>DÉVELOPPEURS</a:t>
            </a:r>
            <a:r>
              <a:rPr b="1" lang="fr" sz="1300">
                <a:latin typeface="Montserrat"/>
                <a:ea typeface="Montserrat"/>
                <a:cs typeface="Montserrat"/>
                <a:sym typeface="Montserrat"/>
              </a:rPr>
              <a:t> BACK</a:t>
            </a:r>
            <a:r>
              <a:rPr lang="fr" sz="1200">
                <a:latin typeface="Montserrat"/>
                <a:ea typeface="Montserrat"/>
                <a:cs typeface="Montserrat"/>
                <a:sym typeface="Montserrat"/>
              </a:rPr>
              <a:t>  </a:t>
            </a:r>
            <a:r>
              <a:rPr b="1" lang="fr" sz="1300">
                <a:latin typeface="Montserrat"/>
                <a:ea typeface="Montserrat"/>
                <a:cs typeface="Montserrat"/>
                <a:sym typeface="Montserrat"/>
              </a:rPr>
              <a:t>TOUS</a:t>
            </a:r>
            <a:r>
              <a:rPr lang="fr" sz="1200">
                <a:latin typeface="Montserrat"/>
                <a:ea typeface="Montserrat"/>
                <a:cs typeface="Montserrat"/>
                <a:sym typeface="Montserrat"/>
              </a:rPr>
              <a:t> issu de la spé Symfony</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fr" sz="1200">
                <a:latin typeface="Montserrat"/>
                <a:ea typeface="Montserrat"/>
                <a:cs typeface="Montserrat"/>
                <a:sym typeface="Montserrat"/>
              </a:rPr>
              <a:t>pour les besoin et étant à la fois la porteuse du projet et le </a:t>
            </a:r>
            <a:r>
              <a:rPr b="1" lang="fr" sz="1300">
                <a:latin typeface="Montserrat"/>
                <a:ea typeface="Montserrat"/>
                <a:cs typeface="Montserrat"/>
                <a:sym typeface="Montserrat"/>
              </a:rPr>
              <a:t>PRODUCT OWNER</a:t>
            </a:r>
            <a:r>
              <a:rPr lang="fr" sz="1200">
                <a:latin typeface="Montserrat"/>
                <a:ea typeface="Montserrat"/>
                <a:cs typeface="Montserrat"/>
                <a:sym typeface="Montserrat"/>
              </a:rPr>
              <a:t>  j’ai office de </a:t>
            </a:r>
            <a:r>
              <a:rPr b="1" lang="fr" sz="1300">
                <a:latin typeface="Montserrat"/>
                <a:ea typeface="Montserrat"/>
                <a:cs typeface="Montserrat"/>
                <a:sym typeface="Montserrat"/>
              </a:rPr>
              <a:t>Lead dev Front </a:t>
            </a:r>
            <a:endParaRPr b="1" sz="1300">
              <a:latin typeface="Montserrat"/>
              <a:ea typeface="Montserrat"/>
              <a:cs typeface="Montserrat"/>
              <a:sym typeface="Montserrat"/>
            </a:endParaRPr>
          </a:p>
          <a:p>
            <a:pPr indent="0" lvl="0" marL="914400" rtl="0" algn="l">
              <a:spcBef>
                <a:spcPts val="0"/>
              </a:spcBef>
              <a:spcAft>
                <a:spcPts val="0"/>
              </a:spcAft>
              <a:buNone/>
            </a:pPr>
            <a:r>
              <a:t/>
            </a:r>
            <a:endParaRPr b="1" sz="13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lang="fr" sz="1200">
                <a:latin typeface="Montserrat"/>
                <a:ea typeface="Montserrat"/>
                <a:cs typeface="Montserrat"/>
                <a:sym typeface="Montserrat"/>
              </a:rPr>
              <a:t>il y avait aussi </a:t>
            </a:r>
            <a:r>
              <a:rPr b="1" lang="fr" sz="1300">
                <a:latin typeface="Montserrat"/>
                <a:ea typeface="Montserrat"/>
                <a:cs typeface="Montserrat"/>
                <a:sym typeface="Montserrat"/>
              </a:rPr>
              <a:t>LE SCRUM MASTER  GIT MASTER</a:t>
            </a:r>
            <a:r>
              <a:rPr lang="fr" sz="1200">
                <a:latin typeface="Montserrat"/>
                <a:ea typeface="Montserrat"/>
                <a:cs typeface="Montserrat"/>
                <a:sym typeface="Montserrat"/>
              </a:rPr>
              <a:t> et le </a:t>
            </a:r>
            <a:r>
              <a:rPr b="1" lang="fr" sz="1300">
                <a:latin typeface="Montserrat"/>
                <a:ea typeface="Montserrat"/>
                <a:cs typeface="Montserrat"/>
                <a:sym typeface="Montserrat"/>
              </a:rPr>
              <a:t>LEAD DEV BACK</a:t>
            </a:r>
            <a:endParaRPr b="1" sz="13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outils de développement :</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le projet a été entièrement dev sous le </a:t>
            </a:r>
            <a:r>
              <a:rPr b="1" lang="fr" sz="1300">
                <a:solidFill>
                  <a:schemeClr val="dk1"/>
                </a:solidFill>
                <a:latin typeface="Montserrat"/>
                <a:ea typeface="Montserrat"/>
                <a:cs typeface="Montserrat"/>
                <a:sym typeface="Montserrat"/>
              </a:rPr>
              <a:t>FRAMEWORK SYMFONY </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pour notre base de données on a utilisé </a:t>
            </a:r>
            <a:r>
              <a:rPr b="1" lang="fr" sz="1300">
                <a:solidFill>
                  <a:schemeClr val="dk1"/>
                </a:solidFill>
                <a:latin typeface="Montserrat"/>
                <a:ea typeface="Montserrat"/>
                <a:cs typeface="Montserrat"/>
                <a:sym typeface="Montserrat"/>
              </a:rPr>
              <a:t>MySQL </a:t>
            </a:r>
            <a:r>
              <a:rPr lang="fr" sz="1200">
                <a:solidFill>
                  <a:schemeClr val="dk1"/>
                </a:solidFill>
                <a:latin typeface="Montserrat"/>
                <a:ea typeface="Montserrat"/>
                <a:cs typeface="Montserrat"/>
                <a:sym typeface="Montserrat"/>
              </a:rPr>
              <a:t>comme </a:t>
            </a:r>
            <a:r>
              <a:rPr b="1" lang="fr" sz="1300">
                <a:solidFill>
                  <a:schemeClr val="dk1"/>
                </a:solidFill>
                <a:latin typeface="Montserrat"/>
                <a:ea typeface="Montserrat"/>
                <a:cs typeface="Montserrat"/>
                <a:sym typeface="Montserrat"/>
              </a:rPr>
              <a:t>Système GBD relationnelle</a:t>
            </a:r>
            <a:endParaRPr b="1" sz="13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1" marL="9144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comme éditeur de texte on a utilisé </a:t>
            </a:r>
            <a:r>
              <a:rPr b="1" lang="fr" sz="1300">
                <a:solidFill>
                  <a:schemeClr val="dk1"/>
                </a:solidFill>
                <a:latin typeface="Montserrat"/>
                <a:ea typeface="Montserrat"/>
                <a:cs typeface="Montserrat"/>
                <a:sym typeface="Montserrat"/>
              </a:rPr>
              <a:t> Visual Studio Code</a:t>
            </a:r>
            <a:r>
              <a:rPr lang="fr" sz="1200">
                <a:solidFill>
                  <a:schemeClr val="dk1"/>
                </a:solidFill>
                <a:latin typeface="Montserrat"/>
                <a:ea typeface="Montserrat"/>
                <a:cs typeface="Montserrat"/>
                <a:sym typeface="Montserrat"/>
              </a:rPr>
              <a:t> qui nous a servi aussi d’</a:t>
            </a:r>
            <a:r>
              <a:rPr b="1" lang="fr" sz="1300">
                <a:solidFill>
                  <a:schemeClr val="dk1"/>
                </a:solidFill>
                <a:latin typeface="Montserrat"/>
                <a:ea typeface="Montserrat"/>
                <a:cs typeface="Montserrat"/>
                <a:sym typeface="Montserrat"/>
              </a:rPr>
              <a:t>OUTIL COLLABORATIF </a:t>
            </a:r>
            <a:r>
              <a:rPr lang="fr" sz="1200">
                <a:solidFill>
                  <a:schemeClr val="dk1"/>
                </a:solidFill>
                <a:latin typeface="Montserrat"/>
                <a:ea typeface="Montserrat"/>
                <a:cs typeface="Montserrat"/>
                <a:sym typeface="Montserrat"/>
              </a:rPr>
              <a:t>f en faisant des LIVE SHARE (partager) </a:t>
            </a:r>
            <a:r>
              <a:rPr b="1" lang="fr" sz="1300">
                <a:solidFill>
                  <a:schemeClr val="dk1"/>
                </a:solidFill>
                <a:latin typeface="Montserrat"/>
                <a:ea typeface="Montserrat"/>
                <a:cs typeface="Montserrat"/>
                <a:sym typeface="Montserrat"/>
              </a:rPr>
              <a:t>COMBINE AVEC</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SzPts val="1200"/>
              <a:buFont typeface="Montserrat"/>
              <a:buChar char="-"/>
            </a:pPr>
            <a:r>
              <a:rPr lang="fr" sz="1200">
                <a:latin typeface="Montserrat"/>
                <a:ea typeface="Montserrat"/>
                <a:cs typeface="Montserrat"/>
                <a:sym typeface="Montserrat"/>
              </a:rPr>
              <a:t>UN AUTRE </a:t>
            </a:r>
            <a:r>
              <a:rPr b="1" lang="fr" sz="1300">
                <a:solidFill>
                  <a:schemeClr val="dk1"/>
                </a:solidFill>
                <a:latin typeface="Montserrat"/>
                <a:ea typeface="Montserrat"/>
                <a:cs typeface="Montserrat"/>
                <a:sym typeface="Montserrat"/>
              </a:rPr>
              <a:t>OUTIL COLLABORATIF </a:t>
            </a:r>
            <a:r>
              <a:rPr lang="fr" sz="1200">
                <a:latin typeface="Montserrat"/>
                <a:ea typeface="Montserrat"/>
                <a:cs typeface="Montserrat"/>
                <a:sym typeface="Montserrat"/>
              </a:rPr>
              <a:t>:</a:t>
            </a:r>
            <a:endParaRPr sz="1200">
              <a:latin typeface="Montserrat"/>
              <a:ea typeface="Montserrat"/>
              <a:cs typeface="Montserrat"/>
              <a:sym typeface="Montserrat"/>
            </a:endParaRPr>
          </a:p>
          <a:p>
            <a:pPr indent="-304800" lvl="1" marL="914400" rtl="0" algn="l">
              <a:lnSpc>
                <a:spcPct val="115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DISCORD</a:t>
            </a:r>
            <a:r>
              <a:rPr lang="fr" sz="1200">
                <a:solidFill>
                  <a:schemeClr val="dk1"/>
                </a:solidFill>
                <a:latin typeface="Montserrat"/>
                <a:ea typeface="Montserrat"/>
                <a:cs typeface="Montserrat"/>
                <a:sym typeface="Montserrat"/>
              </a:rPr>
              <a:t> </a:t>
            </a:r>
            <a:r>
              <a:rPr b="1" lang="fr" sz="1300">
                <a:solidFill>
                  <a:schemeClr val="dk1"/>
                </a:solidFill>
                <a:latin typeface="Montserrat"/>
                <a:ea typeface="Montserrat"/>
                <a:cs typeface="Montserrat"/>
                <a:sym typeface="Montserrat"/>
              </a:rPr>
              <a:t>QUI PERMET</a:t>
            </a:r>
            <a:r>
              <a:rPr lang="fr" sz="1200">
                <a:solidFill>
                  <a:schemeClr val="dk1"/>
                </a:solidFill>
                <a:latin typeface="Montserrat"/>
                <a:ea typeface="Montserrat"/>
                <a:cs typeface="Montserrat"/>
                <a:sym typeface="Montserrat"/>
              </a:rPr>
              <a:t> DE DISCUTER ET partager son écran </a:t>
            </a:r>
            <a:r>
              <a:rPr b="1" lang="fr" sz="1300">
                <a:solidFill>
                  <a:schemeClr val="dk1"/>
                </a:solidFill>
                <a:latin typeface="Montserrat"/>
                <a:ea typeface="Montserrat"/>
                <a:cs typeface="Montserrat"/>
                <a:sym typeface="Montserrat"/>
              </a:rPr>
              <a:t>EN DIRECT</a:t>
            </a:r>
            <a:endParaRPr b="1" sz="13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latin typeface="Montserrat"/>
              <a:ea typeface="Montserrat"/>
              <a:cs typeface="Montserrat"/>
              <a:sym typeface="Montserrat"/>
            </a:endParaRPr>
          </a:p>
          <a:p>
            <a:pPr indent="-304800" lvl="1" marL="914400" rtl="0" algn="l">
              <a:spcBef>
                <a:spcPts val="0"/>
              </a:spcBef>
              <a:spcAft>
                <a:spcPts val="0"/>
              </a:spcAft>
              <a:buSzPts val="1200"/>
              <a:buFont typeface="Montserrat"/>
              <a:buChar char="-"/>
            </a:pPr>
            <a:r>
              <a:rPr b="1" lang="fr" sz="1300">
                <a:latin typeface="Montserrat"/>
                <a:ea typeface="Montserrat"/>
                <a:cs typeface="Montserrat"/>
                <a:sym typeface="Montserrat"/>
              </a:rPr>
              <a:t>SLACK </a:t>
            </a:r>
            <a:r>
              <a:rPr lang="fr" sz="1200">
                <a:latin typeface="Montserrat"/>
                <a:ea typeface="Montserrat"/>
                <a:cs typeface="Montserrat"/>
                <a:sym typeface="Montserrat"/>
              </a:rPr>
              <a:t>DANS LEQUEL on avait un </a:t>
            </a:r>
            <a:r>
              <a:rPr b="1" lang="fr" sz="1300">
                <a:latin typeface="Montserrat"/>
                <a:ea typeface="Montserrat"/>
                <a:cs typeface="Montserrat"/>
                <a:sym typeface="Montserrat"/>
              </a:rPr>
              <a:t>CANAL </a:t>
            </a:r>
            <a:r>
              <a:rPr b="1" lang="fr" sz="1300">
                <a:latin typeface="Montserrat"/>
                <a:ea typeface="Montserrat"/>
                <a:cs typeface="Montserrat"/>
                <a:sym typeface="Montserrat"/>
              </a:rPr>
              <a:t>DÉDIÉ</a:t>
            </a:r>
            <a:r>
              <a:rPr b="1" lang="fr" sz="1300">
                <a:latin typeface="Montserrat"/>
                <a:ea typeface="Montserrat"/>
                <a:cs typeface="Montserrat"/>
                <a:sym typeface="Montserrat"/>
              </a:rPr>
              <a:t> </a:t>
            </a:r>
            <a:r>
              <a:rPr lang="fr" sz="1200">
                <a:latin typeface="Montserrat"/>
                <a:ea typeface="Montserrat"/>
                <a:cs typeface="Montserrat"/>
                <a:sym typeface="Montserrat"/>
              </a:rPr>
              <a:t> À NOTRE PROJET </a:t>
            </a:r>
            <a:endParaRPr sz="1200">
              <a:latin typeface="Montserrat"/>
              <a:ea typeface="Montserrat"/>
              <a:cs typeface="Montserrat"/>
              <a:sym typeface="Montserrat"/>
            </a:endParaRPr>
          </a:p>
          <a:p>
            <a:pPr indent="-304800" lvl="2" marL="1371600" rtl="0" algn="l">
              <a:spcBef>
                <a:spcPts val="0"/>
              </a:spcBef>
              <a:spcAft>
                <a:spcPts val="0"/>
              </a:spcAft>
              <a:buSzPts val="1200"/>
              <a:buFont typeface="Montserrat"/>
              <a:buChar char="-"/>
            </a:pPr>
            <a:r>
              <a:rPr lang="fr" sz="1200">
                <a:latin typeface="Montserrat"/>
                <a:ea typeface="Montserrat"/>
                <a:cs typeface="Montserrat"/>
                <a:sym typeface="Montserrat"/>
              </a:rPr>
              <a:t>ECHANGE DE DOCS et de lien de recherche</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fr" sz="1200">
                <a:latin typeface="Montserrat"/>
                <a:ea typeface="Montserrat"/>
                <a:cs typeface="Montserrat"/>
                <a:sym typeface="Montserrat"/>
              </a:rPr>
              <a:t>pour </a:t>
            </a:r>
            <a:r>
              <a:rPr b="1" lang="fr" sz="1300">
                <a:latin typeface="Montserrat"/>
                <a:ea typeface="Montserrat"/>
                <a:cs typeface="Montserrat"/>
                <a:sym typeface="Montserrat"/>
              </a:rPr>
              <a:t>STOCKER </a:t>
            </a:r>
            <a:r>
              <a:rPr lang="fr" sz="1200">
                <a:latin typeface="Montserrat"/>
                <a:ea typeface="Montserrat"/>
                <a:cs typeface="Montserrat"/>
                <a:sym typeface="Montserrat"/>
              </a:rPr>
              <a:t> </a:t>
            </a:r>
            <a:r>
              <a:rPr b="1" lang="fr" sz="1300">
                <a:latin typeface="Montserrat"/>
                <a:ea typeface="Montserrat"/>
                <a:cs typeface="Montserrat"/>
                <a:sym typeface="Montserrat"/>
              </a:rPr>
              <a:t>PARTAGER </a:t>
            </a:r>
            <a:r>
              <a:rPr lang="fr" sz="1200">
                <a:latin typeface="Montserrat"/>
                <a:ea typeface="Montserrat"/>
                <a:cs typeface="Montserrat"/>
                <a:sym typeface="Montserrat"/>
              </a:rPr>
              <a:t>et </a:t>
            </a:r>
            <a:r>
              <a:rPr b="1" lang="fr" sz="1300">
                <a:solidFill>
                  <a:schemeClr val="dk1"/>
                </a:solidFill>
                <a:latin typeface="Montserrat"/>
                <a:ea typeface="Montserrat"/>
                <a:cs typeface="Montserrat"/>
                <a:sym typeface="Montserrat"/>
              </a:rPr>
              <a:t>VERSIONNER </a:t>
            </a:r>
            <a:r>
              <a:rPr lang="fr" sz="1200">
                <a:solidFill>
                  <a:schemeClr val="dk1"/>
                </a:solidFill>
                <a:latin typeface="Montserrat"/>
                <a:ea typeface="Montserrat"/>
                <a:cs typeface="Montserrat"/>
                <a:sym typeface="Montserrat"/>
              </a:rPr>
              <a:t>le projet </a:t>
            </a:r>
            <a:endParaRPr sz="1200">
              <a:solidFill>
                <a:schemeClr val="dk1"/>
              </a:solidFill>
              <a:latin typeface="Montserrat"/>
              <a:ea typeface="Montserrat"/>
              <a:cs typeface="Montserrat"/>
              <a:sym typeface="Montserrat"/>
            </a:endParaRPr>
          </a:p>
          <a:p>
            <a:pPr indent="0" lvl="0" marL="914400" rtl="0" algn="l">
              <a:lnSpc>
                <a:spcPct val="115000"/>
              </a:lnSpc>
              <a:spcBef>
                <a:spcPts val="0"/>
              </a:spcBef>
              <a:spcAft>
                <a:spcPts val="0"/>
              </a:spcAft>
              <a:buNone/>
            </a:pPr>
            <a:r>
              <a:rPr lang="fr" sz="1200">
                <a:latin typeface="Montserrat"/>
                <a:ea typeface="Montserrat"/>
                <a:cs typeface="Montserrat"/>
                <a:sym typeface="Montserrat"/>
              </a:rPr>
              <a:t>on a utilisé </a:t>
            </a:r>
            <a:r>
              <a:rPr b="1" lang="fr" sz="1300">
                <a:latin typeface="Montserrat"/>
                <a:ea typeface="Montserrat"/>
                <a:cs typeface="Montserrat"/>
                <a:sym typeface="Montserrat"/>
              </a:rPr>
              <a:t>GITHUB GIT</a:t>
            </a:r>
            <a:r>
              <a:rPr lang="fr" sz="1200">
                <a:latin typeface="Montserrat"/>
                <a:ea typeface="Montserrat"/>
                <a:cs typeface="Montserrat"/>
                <a:sym typeface="Montserrat"/>
              </a:rPr>
              <a:t> et les </a:t>
            </a:r>
            <a:r>
              <a:rPr b="1" lang="fr" sz="1300">
                <a:latin typeface="Montserrat"/>
                <a:ea typeface="Montserrat"/>
                <a:cs typeface="Montserrat"/>
                <a:sym typeface="Montserrat"/>
              </a:rPr>
              <a:t>COMMANDES</a:t>
            </a:r>
            <a:r>
              <a:rPr lang="fr" sz="1200">
                <a:latin typeface="Montserrat"/>
                <a:ea typeface="Montserrat"/>
                <a:cs typeface="Montserrat"/>
                <a:sym typeface="Montserrat"/>
              </a:rPr>
              <a:t> </a:t>
            </a:r>
            <a:r>
              <a:rPr b="1" lang="fr" sz="1300">
                <a:latin typeface="Montserrat"/>
                <a:ea typeface="Montserrat"/>
                <a:cs typeface="Montserrat"/>
                <a:sym typeface="Montserrat"/>
              </a:rPr>
              <a:t>Git </a:t>
            </a:r>
            <a:r>
              <a:rPr lang="fr" sz="1200">
                <a:latin typeface="Montserrat"/>
                <a:ea typeface="Montserrat"/>
                <a:cs typeface="Montserrat"/>
                <a:sym typeface="Montserrat"/>
              </a:rPr>
              <a:t>pour créer des branches par fonctionnalitées</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b="1" lang="fr" sz="1300">
                <a:latin typeface="Montserrat"/>
                <a:ea typeface="Montserrat"/>
                <a:cs typeface="Montserrat"/>
                <a:sym typeface="Montserrat"/>
              </a:rPr>
              <a:t>POUR </a:t>
            </a:r>
            <a:r>
              <a:rPr lang="fr" sz="1200">
                <a:latin typeface="Montserrat"/>
                <a:ea typeface="Montserrat"/>
                <a:cs typeface="Montserrat"/>
                <a:sym typeface="Montserrat"/>
              </a:rPr>
              <a:t>la méthode de travail</a:t>
            </a:r>
            <a:r>
              <a:rPr b="1" lang="fr" sz="1300">
                <a:latin typeface="Montserrat"/>
                <a:ea typeface="Montserrat"/>
                <a:cs typeface="Montserrat"/>
                <a:sym typeface="Montserrat"/>
              </a:rPr>
              <a:t> que l’on a UTILISÉE</a:t>
            </a:r>
            <a:endParaRPr b="1" sz="1300">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e1568c31d3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e1568c31d3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13716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COORDONNÉES </a:t>
            </a:r>
            <a:r>
              <a:rPr lang="fr" sz="1200">
                <a:solidFill>
                  <a:schemeClr val="dk1"/>
                </a:solidFill>
                <a:latin typeface="Montserrat"/>
                <a:ea typeface="Montserrat"/>
                <a:cs typeface="Montserrat"/>
                <a:sym typeface="Montserrat"/>
              </a:rPr>
              <a:t>JOURS ET HORAIRES D’OUVERTURE</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0" marL="13716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MAIS AUSSI d’autres  services partenaires comme </a:t>
            </a:r>
            <a:endParaRPr sz="1200">
              <a:solidFill>
                <a:schemeClr val="dk1"/>
              </a:solidFill>
              <a:latin typeface="Montserrat"/>
              <a:ea typeface="Montserrat"/>
              <a:cs typeface="Montserrat"/>
              <a:sym typeface="Montserrat"/>
            </a:endParaRPr>
          </a:p>
          <a:p>
            <a:pPr indent="-304800" lvl="1" marL="18288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L’</a:t>
            </a:r>
            <a:r>
              <a:rPr b="1" lang="fr" sz="1300">
                <a:solidFill>
                  <a:schemeClr val="dk1"/>
                </a:solidFill>
                <a:latin typeface="Montserrat"/>
                <a:ea typeface="Montserrat"/>
                <a:cs typeface="Montserrat"/>
                <a:sym typeface="Montserrat"/>
              </a:rPr>
              <a:t>ANTI GASPILLAGE ALIMENTAIRE </a:t>
            </a:r>
            <a:endParaRPr b="1" sz="1300">
              <a:solidFill>
                <a:schemeClr val="dk1"/>
              </a:solidFill>
              <a:latin typeface="Montserrat"/>
              <a:ea typeface="Montserrat"/>
              <a:cs typeface="Montserrat"/>
              <a:sym typeface="Montserrat"/>
            </a:endParaRPr>
          </a:p>
          <a:p>
            <a:pPr indent="0" lvl="0" marL="1828800" rtl="0" algn="l">
              <a:spcBef>
                <a:spcPts val="0"/>
              </a:spcBef>
              <a:spcAft>
                <a:spcPts val="0"/>
              </a:spcAft>
              <a:buNone/>
            </a:pPr>
            <a:r>
              <a:t/>
            </a:r>
            <a:endParaRPr b="1" sz="1300">
              <a:solidFill>
                <a:schemeClr val="dk1"/>
              </a:solidFill>
              <a:latin typeface="Montserrat"/>
              <a:ea typeface="Montserrat"/>
              <a:cs typeface="Montserrat"/>
              <a:sym typeface="Montserrat"/>
            </a:endParaRPr>
          </a:p>
          <a:p>
            <a:pPr indent="-304800" lvl="2" marL="22860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ça se développent et y’en a quelques UN</a:t>
            </a:r>
            <a:endParaRPr sz="1200">
              <a:solidFill>
                <a:schemeClr val="dk1"/>
              </a:solidFill>
              <a:latin typeface="Montserrat"/>
              <a:ea typeface="Montserrat"/>
              <a:cs typeface="Montserrat"/>
              <a:sym typeface="Montserrat"/>
            </a:endParaRPr>
          </a:p>
          <a:p>
            <a:pPr indent="0" lvl="0" marL="22860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3" marL="2743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COMME </a:t>
            </a:r>
            <a:r>
              <a:rPr b="1" lang="fr" sz="1300">
                <a:solidFill>
                  <a:schemeClr val="dk1"/>
                </a:solidFill>
                <a:latin typeface="Montserrat"/>
                <a:ea typeface="Montserrat"/>
                <a:cs typeface="Montserrat"/>
                <a:sym typeface="Montserrat"/>
              </a:rPr>
              <a:t>TOO GOOD TO GO </a:t>
            </a:r>
            <a:r>
              <a:rPr lang="fr" sz="1200">
                <a:solidFill>
                  <a:schemeClr val="dk1"/>
                </a:solidFill>
                <a:latin typeface="Montserrat"/>
                <a:ea typeface="Montserrat"/>
                <a:cs typeface="Montserrat"/>
                <a:sym typeface="Montserrat"/>
              </a:rPr>
              <a:t> (trop bon pour être jeté) ) OU</a:t>
            </a:r>
            <a:r>
              <a:rPr b="1" lang="fr" sz="1300">
                <a:solidFill>
                  <a:schemeClr val="dk1"/>
                </a:solidFill>
                <a:latin typeface="Montserrat"/>
                <a:ea typeface="Montserrat"/>
                <a:cs typeface="Montserrat"/>
                <a:sym typeface="Montserrat"/>
              </a:rPr>
              <a:t> COMERSO</a:t>
            </a:r>
            <a:r>
              <a:rPr lang="fr" sz="1200">
                <a:solidFill>
                  <a:schemeClr val="dk1"/>
                </a:solidFill>
                <a:latin typeface="Montserrat"/>
                <a:ea typeface="Montserrat"/>
                <a:cs typeface="Montserrat"/>
                <a:sym typeface="Montserrat"/>
              </a:rPr>
              <a:t> (favorise le don) </a:t>
            </a:r>
            <a:endParaRPr sz="1200">
              <a:solidFill>
                <a:schemeClr val="dk1"/>
              </a:solidFill>
              <a:latin typeface="Montserrat"/>
              <a:ea typeface="Montserrat"/>
              <a:cs typeface="Montserrat"/>
              <a:sym typeface="Montserrat"/>
            </a:endParaRPr>
          </a:p>
          <a:p>
            <a:pPr indent="0" lvl="0" marL="2743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3" marL="27432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J’TMC </a:t>
            </a:r>
            <a:r>
              <a:rPr lang="fr" sz="1200">
                <a:solidFill>
                  <a:schemeClr val="dk1"/>
                </a:solidFill>
                <a:latin typeface="Montserrat"/>
                <a:ea typeface="Montserrat"/>
                <a:cs typeface="Montserrat"/>
                <a:sym typeface="Montserrat"/>
              </a:rPr>
              <a:t>peut permettre de savoir quel </a:t>
            </a:r>
            <a:r>
              <a:rPr b="1" lang="fr" sz="1300">
                <a:solidFill>
                  <a:schemeClr val="dk1"/>
                </a:solidFill>
                <a:latin typeface="Montserrat"/>
                <a:ea typeface="Montserrat"/>
                <a:cs typeface="Montserrat"/>
                <a:sym typeface="Montserrat"/>
              </a:rPr>
              <a:t>COMMERCE PRATIQUE QUOI</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11150" lvl="0" marL="457200" rtl="0" algn="l">
              <a:spcBef>
                <a:spcPts val="0"/>
              </a:spcBef>
              <a:spcAft>
                <a:spcPts val="0"/>
              </a:spcAft>
              <a:buClr>
                <a:schemeClr val="dk1"/>
              </a:buClr>
              <a:buSzPts val="1300"/>
              <a:buFont typeface="Montserrat"/>
              <a:buChar char="-"/>
            </a:pPr>
            <a:r>
              <a:rPr b="1" lang="fr" sz="1300">
                <a:solidFill>
                  <a:schemeClr val="dk1"/>
                </a:solidFill>
                <a:latin typeface="Montserrat"/>
                <a:ea typeface="Montserrat"/>
                <a:cs typeface="Montserrat"/>
                <a:sym typeface="Montserrat"/>
              </a:rPr>
              <a:t>et D’AUTRE PART je pense aussi que J’TMC </a:t>
            </a:r>
            <a:endParaRPr b="1" sz="13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b="1" sz="13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peut permettre aux </a:t>
            </a:r>
            <a:r>
              <a:rPr b="1" lang="fr" sz="1300">
                <a:solidFill>
                  <a:schemeClr val="dk1"/>
                </a:solidFill>
                <a:latin typeface="Montserrat"/>
                <a:ea typeface="Montserrat"/>
                <a:cs typeface="Montserrat"/>
                <a:sym typeface="Montserrat"/>
              </a:rPr>
              <a:t>COMMERCES LOCAUX</a:t>
            </a:r>
            <a:r>
              <a:rPr lang="fr" sz="1200">
                <a:solidFill>
                  <a:schemeClr val="dk1"/>
                </a:solidFill>
                <a:latin typeface="Montserrat"/>
                <a:ea typeface="Montserrat"/>
                <a:cs typeface="Montserrat"/>
                <a:sym typeface="Montserrat"/>
              </a:rPr>
              <a:t>  qui n’ont </a:t>
            </a:r>
            <a:r>
              <a:rPr b="1" lang="fr" sz="1300">
                <a:solidFill>
                  <a:schemeClr val="dk1"/>
                </a:solidFill>
                <a:latin typeface="Montserrat"/>
                <a:ea typeface="Montserrat"/>
                <a:cs typeface="Montserrat"/>
                <a:sym typeface="Montserrat"/>
              </a:rPr>
              <a:t>PAS </a:t>
            </a:r>
            <a:r>
              <a:rPr lang="fr" sz="1200">
                <a:solidFill>
                  <a:schemeClr val="dk1"/>
                </a:solidFill>
                <a:latin typeface="Montserrat"/>
                <a:ea typeface="Montserrat"/>
                <a:cs typeface="Montserrat"/>
                <a:sym typeface="Montserrat"/>
              </a:rPr>
              <a:t>de </a:t>
            </a:r>
            <a:r>
              <a:rPr b="1" lang="fr" sz="1300">
                <a:solidFill>
                  <a:schemeClr val="dk1"/>
                </a:solidFill>
                <a:latin typeface="Montserrat"/>
                <a:ea typeface="Montserrat"/>
                <a:cs typeface="Montserrat"/>
                <a:sym typeface="Montserrat"/>
              </a:rPr>
              <a:t>SITE INTERNET  </a:t>
            </a:r>
            <a:r>
              <a:rPr lang="fr" sz="1200">
                <a:solidFill>
                  <a:schemeClr val="dk1"/>
                </a:solidFill>
                <a:latin typeface="Montserrat"/>
                <a:ea typeface="Montserrat"/>
                <a:cs typeface="Montserrat"/>
                <a:sym typeface="Montserrat"/>
              </a:rPr>
              <a:t>d'être </a:t>
            </a:r>
            <a:r>
              <a:rPr b="1" lang="fr" sz="1300">
                <a:solidFill>
                  <a:schemeClr val="dk1"/>
                </a:solidFill>
                <a:latin typeface="Montserrat"/>
                <a:ea typeface="Montserrat"/>
                <a:cs typeface="Montserrat"/>
                <a:sym typeface="Montserrat"/>
              </a:rPr>
              <a:t>VISIBLE SUR LA TOILE</a:t>
            </a:r>
            <a:endParaRPr b="1" sz="13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b="1" sz="1300">
              <a:solidFill>
                <a:schemeClr val="dk1"/>
              </a:solidFill>
              <a:latin typeface="Montserrat"/>
              <a:ea typeface="Montserrat"/>
              <a:cs typeface="Montserrat"/>
              <a:sym typeface="Montserrat"/>
            </a:endParaRPr>
          </a:p>
          <a:p>
            <a:pPr indent="-304800" lvl="2" marL="13716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OU MÊME</a:t>
            </a:r>
            <a:r>
              <a:rPr lang="fr" sz="1200">
                <a:solidFill>
                  <a:schemeClr val="dk1"/>
                </a:solidFill>
                <a:latin typeface="Montserrat"/>
                <a:ea typeface="Montserrat"/>
                <a:cs typeface="Montserrat"/>
                <a:sym typeface="Montserrat"/>
              </a:rPr>
              <a:t>  ceux qui en on un </a:t>
            </a:r>
            <a:r>
              <a:rPr b="1" lang="fr" sz="1300">
                <a:solidFill>
                  <a:schemeClr val="dk1"/>
                </a:solidFill>
                <a:latin typeface="Montserrat"/>
                <a:ea typeface="Montserrat"/>
                <a:cs typeface="Montserrat"/>
                <a:sym typeface="Montserrat"/>
              </a:rPr>
              <a:t>J’TMC </a:t>
            </a:r>
            <a:r>
              <a:rPr lang="fr" sz="1200">
                <a:solidFill>
                  <a:schemeClr val="dk1"/>
                </a:solidFill>
                <a:latin typeface="Montserrat"/>
                <a:ea typeface="Montserrat"/>
                <a:cs typeface="Montserrat"/>
                <a:sym typeface="Montserrat"/>
              </a:rPr>
              <a:t>peut </a:t>
            </a:r>
            <a:r>
              <a:rPr b="1" lang="fr" sz="1300">
                <a:solidFill>
                  <a:schemeClr val="dk1"/>
                </a:solidFill>
                <a:latin typeface="Montserrat"/>
                <a:ea typeface="Montserrat"/>
                <a:cs typeface="Montserrat"/>
                <a:sym typeface="Montserrat"/>
              </a:rPr>
              <a:t>SERVIR </a:t>
            </a:r>
            <a:r>
              <a:rPr lang="fr" sz="1200">
                <a:solidFill>
                  <a:schemeClr val="dk1"/>
                </a:solidFill>
                <a:latin typeface="Montserrat"/>
                <a:ea typeface="Montserrat"/>
                <a:cs typeface="Montserrat"/>
                <a:sym typeface="Montserrat"/>
              </a:rPr>
              <a:t>de </a:t>
            </a:r>
            <a:r>
              <a:rPr b="1" lang="fr" sz="1300">
                <a:solidFill>
                  <a:schemeClr val="dk1"/>
                </a:solidFill>
                <a:latin typeface="Montserrat"/>
                <a:ea typeface="Montserrat"/>
                <a:cs typeface="Montserrat"/>
                <a:sym typeface="Montserrat"/>
              </a:rPr>
              <a:t>PASSERELLE </a:t>
            </a:r>
            <a:r>
              <a:rPr lang="fr" sz="1200">
                <a:solidFill>
                  <a:schemeClr val="dk1"/>
                </a:solidFill>
                <a:latin typeface="Montserrat"/>
                <a:ea typeface="Montserrat"/>
                <a:cs typeface="Montserrat"/>
                <a:sym typeface="Montserrat"/>
              </a:rPr>
              <a:t>vers leur </a:t>
            </a:r>
            <a:r>
              <a:rPr b="1" lang="fr" sz="1300">
                <a:solidFill>
                  <a:schemeClr val="dk1"/>
                </a:solidFill>
                <a:latin typeface="Montserrat"/>
                <a:ea typeface="Montserrat"/>
                <a:cs typeface="Montserrat"/>
                <a:sym typeface="Montserrat"/>
              </a:rPr>
              <a:t>PROPRE SITE et améliorer leur visibilité</a:t>
            </a:r>
            <a:endParaRPr sz="1200">
              <a:solidFill>
                <a:schemeClr val="dk1"/>
              </a:solidFill>
              <a:latin typeface="Montserrat"/>
              <a:ea typeface="Montserrat"/>
              <a:cs typeface="Montserrat"/>
              <a:sym typeface="Montserrat"/>
            </a:endParaRPr>
          </a:p>
          <a:p>
            <a:pPr indent="0" lvl="0" marL="137160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304800" lvl="2" marL="13716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C’EST </a:t>
            </a:r>
            <a:r>
              <a:rPr lang="fr" sz="1200">
                <a:solidFill>
                  <a:schemeClr val="dk1"/>
                </a:solidFill>
                <a:latin typeface="Montserrat"/>
                <a:ea typeface="Montserrat"/>
                <a:cs typeface="Montserrat"/>
                <a:sym typeface="Montserrat"/>
              </a:rPr>
              <a:t>ce genre d’information que le commerçant peut renseigner lorsqu’il inscrit son commerce sur NOTRE APPLICATION.</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e13057e8c5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e13057e8c5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ON S’EST BASÉ SUR LE CADRE </a:t>
            </a:r>
            <a:r>
              <a:rPr lang="fr" sz="1200">
                <a:solidFill>
                  <a:schemeClr val="dk1"/>
                </a:solidFill>
                <a:latin typeface="Montserrat"/>
                <a:ea typeface="Montserrat"/>
                <a:cs typeface="Montserrat"/>
                <a:sym typeface="Montserrat"/>
              </a:rPr>
              <a:t>de gestion de projet </a:t>
            </a:r>
            <a:r>
              <a:rPr b="1" lang="fr" sz="1300">
                <a:solidFill>
                  <a:schemeClr val="dk1"/>
                </a:solidFill>
                <a:latin typeface="Montserrat"/>
                <a:ea typeface="Montserrat"/>
                <a:cs typeface="Montserrat"/>
                <a:sym typeface="Montserrat"/>
              </a:rPr>
              <a:t>SCRUM</a:t>
            </a:r>
            <a:endParaRPr b="1" sz="13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1" marL="9144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qui est une </a:t>
            </a:r>
            <a:r>
              <a:rPr b="1" lang="fr" sz="1300">
                <a:solidFill>
                  <a:schemeClr val="dk1"/>
                </a:solidFill>
                <a:latin typeface="Montserrat"/>
                <a:ea typeface="Montserrat"/>
                <a:cs typeface="Montserrat"/>
                <a:sym typeface="Montserrat"/>
              </a:rPr>
              <a:t>MÉTHODOLOGIE </a:t>
            </a:r>
            <a:r>
              <a:rPr lang="fr" sz="1200">
                <a:solidFill>
                  <a:schemeClr val="dk1"/>
                </a:solidFill>
                <a:latin typeface="Montserrat"/>
                <a:ea typeface="Montserrat"/>
                <a:cs typeface="Montserrat"/>
                <a:sym typeface="Montserrat"/>
              </a:rPr>
              <a:t>agiles AVEC UNE </a:t>
            </a:r>
            <a:r>
              <a:rPr b="1" lang="fr" sz="1300">
                <a:solidFill>
                  <a:schemeClr val="dk1"/>
                </a:solidFill>
                <a:latin typeface="Montserrat"/>
                <a:ea typeface="Montserrat"/>
                <a:cs typeface="Montserrat"/>
                <a:sym typeface="Montserrat"/>
              </a:rPr>
              <a:t>HIÉRARCHIE DE RÔLE</a:t>
            </a:r>
            <a:endParaRPr b="1" sz="1300">
              <a:solidFill>
                <a:schemeClr val="dk1"/>
              </a:solidFill>
              <a:latin typeface="Montserrat"/>
              <a:ea typeface="Montserrat"/>
              <a:cs typeface="Montserrat"/>
              <a:sym typeface="Montserrat"/>
            </a:endParaRPr>
          </a:p>
          <a:p>
            <a:pPr indent="-311150" lvl="2" marL="1371600" rtl="0" algn="l">
              <a:spcBef>
                <a:spcPts val="0"/>
              </a:spcBef>
              <a:spcAft>
                <a:spcPts val="0"/>
              </a:spcAft>
              <a:buClr>
                <a:schemeClr val="dk1"/>
              </a:buClr>
              <a:buSzPts val="1300"/>
              <a:buFont typeface="Montserrat"/>
              <a:buChar char="-"/>
            </a:pPr>
            <a:r>
              <a:rPr b="1" lang="fr" sz="1300">
                <a:solidFill>
                  <a:schemeClr val="dk1"/>
                </a:solidFill>
                <a:latin typeface="Montserrat"/>
                <a:ea typeface="Montserrat"/>
                <a:cs typeface="Montserrat"/>
                <a:sym typeface="Montserrat"/>
              </a:rPr>
              <a:t>MOI CLIENT </a:t>
            </a:r>
            <a:r>
              <a:rPr lang="fr" sz="1200">
                <a:solidFill>
                  <a:schemeClr val="dk1"/>
                </a:solidFill>
                <a:latin typeface="Montserrat"/>
                <a:ea typeface="Montserrat"/>
                <a:cs typeface="Montserrat"/>
                <a:sym typeface="Montserrat"/>
              </a:rPr>
              <a:t>(porteur de projet)</a:t>
            </a:r>
            <a:r>
              <a:rPr b="1" lang="fr" sz="1300">
                <a:solidFill>
                  <a:schemeClr val="dk1"/>
                </a:solidFill>
                <a:latin typeface="Montserrat"/>
                <a:ea typeface="Montserrat"/>
                <a:cs typeface="Montserrat"/>
                <a:sym typeface="Montserrat"/>
              </a:rPr>
              <a:t> _ PRODUCT OWNER </a:t>
            </a:r>
            <a:r>
              <a:rPr lang="fr" sz="1200">
                <a:solidFill>
                  <a:schemeClr val="dk1"/>
                </a:solidFill>
                <a:latin typeface="Montserrat"/>
                <a:ea typeface="Montserrat"/>
                <a:cs typeface="Montserrat"/>
                <a:sym typeface="Montserrat"/>
              </a:rPr>
              <a:t>(responsable de vision du projet)</a:t>
            </a:r>
            <a:r>
              <a:rPr b="1" lang="fr" sz="1300">
                <a:solidFill>
                  <a:schemeClr val="dk1"/>
                </a:solidFill>
                <a:latin typeface="Montserrat"/>
                <a:ea typeface="Montserrat"/>
                <a:cs typeface="Montserrat"/>
                <a:sym typeface="Montserrat"/>
              </a:rPr>
              <a:t> _  SCRUM MASTER </a:t>
            </a:r>
            <a:r>
              <a:rPr lang="fr" sz="1200">
                <a:solidFill>
                  <a:schemeClr val="dk1"/>
                </a:solidFill>
                <a:latin typeface="Montserrat"/>
                <a:ea typeface="Montserrat"/>
                <a:cs typeface="Montserrat"/>
                <a:sym typeface="Montserrat"/>
              </a:rPr>
              <a:t>(qui coach)</a:t>
            </a:r>
            <a:r>
              <a:rPr b="1" lang="fr" sz="1300">
                <a:solidFill>
                  <a:schemeClr val="dk1"/>
                </a:solidFill>
                <a:latin typeface="Montserrat"/>
                <a:ea typeface="Montserrat"/>
                <a:cs typeface="Montserrat"/>
                <a:sym typeface="Montserrat"/>
              </a:rPr>
              <a:t>_ EQUIPE dev</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		le </a:t>
            </a:r>
            <a:r>
              <a:rPr b="1" lang="fr" sz="1300">
                <a:solidFill>
                  <a:schemeClr val="dk1"/>
                </a:solidFill>
                <a:latin typeface="Montserrat"/>
                <a:ea typeface="Montserrat"/>
                <a:cs typeface="Montserrat"/>
                <a:sym typeface="Montserrat"/>
              </a:rPr>
              <a:t>DÉVELOPPEMENT </a:t>
            </a:r>
            <a:r>
              <a:rPr lang="fr" sz="1200">
                <a:solidFill>
                  <a:schemeClr val="dk1"/>
                </a:solidFill>
                <a:latin typeface="Montserrat"/>
                <a:ea typeface="Montserrat"/>
                <a:cs typeface="Montserrat"/>
                <a:sym typeface="Montserrat"/>
              </a:rPr>
              <a:t>est  </a:t>
            </a:r>
            <a:r>
              <a:rPr b="1" lang="fr" sz="1300">
                <a:solidFill>
                  <a:schemeClr val="dk1"/>
                </a:solidFill>
                <a:latin typeface="Montserrat"/>
                <a:ea typeface="Montserrat"/>
                <a:cs typeface="Montserrat"/>
                <a:sym typeface="Montserrat"/>
              </a:rPr>
              <a:t>BASÉ </a:t>
            </a:r>
            <a:r>
              <a:rPr lang="fr" sz="1200">
                <a:solidFill>
                  <a:schemeClr val="dk1"/>
                </a:solidFill>
                <a:latin typeface="Montserrat"/>
                <a:ea typeface="Montserrat"/>
                <a:cs typeface="Montserrat"/>
                <a:sym typeface="Montserrat"/>
              </a:rPr>
              <a:t>sur des </a:t>
            </a:r>
            <a:r>
              <a:rPr b="1" lang="fr" sz="1300">
                <a:solidFill>
                  <a:schemeClr val="dk1"/>
                </a:solidFill>
                <a:latin typeface="Montserrat"/>
                <a:ea typeface="Montserrat"/>
                <a:cs typeface="Montserrat"/>
                <a:sym typeface="Montserrat"/>
              </a:rPr>
              <a:t>ITÉRATIONS </a:t>
            </a:r>
            <a:r>
              <a:rPr lang="fr" sz="1200">
                <a:solidFill>
                  <a:schemeClr val="dk1"/>
                </a:solidFill>
                <a:latin typeface="Montserrat"/>
                <a:ea typeface="Montserrat"/>
                <a:cs typeface="Montserrat"/>
                <a:sym typeface="Montserrat"/>
              </a:rPr>
              <a:t>que l’on appelle </a:t>
            </a:r>
            <a:r>
              <a:rPr b="1" lang="fr" sz="1300">
                <a:solidFill>
                  <a:schemeClr val="dk1"/>
                </a:solidFill>
                <a:latin typeface="Montserrat"/>
                <a:ea typeface="Montserrat"/>
                <a:cs typeface="Montserrat"/>
                <a:sym typeface="Montserrat"/>
              </a:rPr>
              <a:t>SPRINTS</a:t>
            </a:r>
            <a:endParaRPr sz="1200">
              <a:solidFill>
                <a:schemeClr val="dk1"/>
              </a:solidFill>
              <a:latin typeface="Montserrat"/>
              <a:ea typeface="Montserrat"/>
              <a:cs typeface="Montserrat"/>
              <a:sym typeface="Montserrat"/>
            </a:endParaRPr>
          </a:p>
          <a:p>
            <a:pPr indent="-304800" lvl="0" marL="9144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au cours des </a:t>
            </a:r>
            <a:r>
              <a:rPr b="1" lang="fr" sz="1300">
                <a:solidFill>
                  <a:schemeClr val="dk1"/>
                </a:solidFill>
                <a:latin typeface="Montserrat"/>
                <a:ea typeface="Montserrat"/>
                <a:cs typeface="Montserrat"/>
                <a:sym typeface="Montserrat"/>
              </a:rPr>
              <a:t>SPRINTS </a:t>
            </a:r>
            <a:r>
              <a:rPr lang="fr" sz="1200">
                <a:solidFill>
                  <a:schemeClr val="dk1"/>
                </a:solidFill>
                <a:latin typeface="Montserrat"/>
                <a:ea typeface="Montserrat"/>
                <a:cs typeface="Montserrat"/>
                <a:sym typeface="Montserrat"/>
              </a:rPr>
              <a:t>on a codé des petits </a:t>
            </a:r>
            <a:r>
              <a:rPr b="1" lang="fr" sz="1300">
                <a:solidFill>
                  <a:schemeClr val="dk1"/>
                </a:solidFill>
                <a:latin typeface="Montserrat"/>
                <a:ea typeface="Montserrat"/>
                <a:cs typeface="Montserrat"/>
                <a:sym typeface="Montserrat"/>
              </a:rPr>
              <a:t>SCÉNARIOS </a:t>
            </a:r>
            <a:r>
              <a:rPr lang="fr" sz="1200">
                <a:solidFill>
                  <a:schemeClr val="dk1"/>
                </a:solidFill>
                <a:latin typeface="Montserrat"/>
                <a:ea typeface="Montserrat"/>
                <a:cs typeface="Montserrat"/>
                <a:sym typeface="Montserrat"/>
              </a:rPr>
              <a:t>appelés </a:t>
            </a:r>
            <a:r>
              <a:rPr b="1" lang="fr" sz="1300">
                <a:solidFill>
                  <a:schemeClr val="dk1"/>
                </a:solidFill>
                <a:latin typeface="Montserrat"/>
                <a:ea typeface="Montserrat"/>
                <a:cs typeface="Montserrat"/>
                <a:sym typeface="Montserrat"/>
              </a:rPr>
              <a:t>USER STORY</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ce que nous </a:t>
            </a:r>
            <a:r>
              <a:rPr b="1" lang="fr" sz="1300">
                <a:solidFill>
                  <a:schemeClr val="dk1"/>
                </a:solidFill>
                <a:latin typeface="Montserrat"/>
                <a:ea typeface="Montserrat"/>
                <a:cs typeface="Montserrat"/>
                <a:sym typeface="Montserrat"/>
              </a:rPr>
              <a:t>avions l'habitude de faire c’est petites </a:t>
            </a:r>
            <a:r>
              <a:rPr lang="fr" sz="1200">
                <a:solidFill>
                  <a:schemeClr val="dk1"/>
                </a:solidFill>
                <a:latin typeface="Montserrat"/>
                <a:ea typeface="Montserrat"/>
                <a:cs typeface="Montserrat"/>
                <a:sym typeface="Montserrat"/>
              </a:rPr>
              <a:t>réunion quotidienne</a:t>
            </a:r>
            <a:endParaRPr sz="1200">
              <a:solidFill>
                <a:schemeClr val="dk1"/>
              </a:solidFill>
              <a:latin typeface="Montserrat"/>
              <a:ea typeface="Montserrat"/>
              <a:cs typeface="Montserrat"/>
              <a:sym typeface="Montserrat"/>
            </a:endParaRPr>
          </a:p>
          <a:p>
            <a:pPr indent="-304800" lvl="0"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quotidien (DAILY SCRUM) pour échanger sur les sprints en cours </a:t>
            </a:r>
            <a:endParaRPr sz="1200">
              <a:solidFill>
                <a:schemeClr val="dk1"/>
              </a:solidFill>
              <a:latin typeface="Montserrat"/>
              <a:ea typeface="Montserrat"/>
              <a:cs typeface="Montserrat"/>
              <a:sym typeface="Montserrat"/>
            </a:endParaRPr>
          </a:p>
          <a:p>
            <a:pPr indent="-304800" lvl="1" marL="1371600" rtl="0" algn="l">
              <a:lnSpc>
                <a:spcPct val="150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LES PROBLÈMES RENCONTRÉS</a:t>
            </a:r>
            <a:r>
              <a:rPr lang="fr" sz="1200">
                <a:solidFill>
                  <a:schemeClr val="dk1"/>
                </a:solidFill>
                <a:latin typeface="Montserrat"/>
                <a:ea typeface="Montserrat"/>
                <a:cs typeface="Montserrat"/>
                <a:sym typeface="Montserrat"/>
              </a:rPr>
              <a:t> ET </a:t>
            </a:r>
            <a:r>
              <a:rPr b="1" lang="fr" sz="1300">
                <a:solidFill>
                  <a:schemeClr val="dk1"/>
                </a:solidFill>
                <a:latin typeface="Montserrat"/>
                <a:ea typeface="Montserrat"/>
                <a:cs typeface="Montserrat"/>
                <a:sym typeface="Montserrat"/>
              </a:rPr>
              <a:t>LES SOLUTIONS ENVISAGÉES</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304800" lvl="1" marL="13716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ça nous a permis lorsque l’un d’entre nous bloquais sur le développement d’une fonctionnalité d’adapter les tâches du jour en fonction de cette problématique.</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fr" sz="1300">
                <a:solidFill>
                  <a:schemeClr val="dk1"/>
                </a:solidFill>
                <a:latin typeface="Montserrat"/>
                <a:ea typeface="Montserrat"/>
                <a:cs typeface="Montserrat"/>
                <a:sym typeface="Montserrat"/>
              </a:rPr>
              <a:t>CE MOIS</a:t>
            </a:r>
            <a:r>
              <a:rPr lang="fr" sz="1200">
                <a:solidFill>
                  <a:schemeClr val="dk1"/>
                </a:solidFill>
                <a:latin typeface="Montserrat"/>
                <a:ea typeface="Montserrat"/>
                <a:cs typeface="Montserrat"/>
                <a:sym typeface="Montserrat"/>
              </a:rPr>
              <a:t> mois de pratique</a:t>
            </a:r>
            <a:r>
              <a:rPr b="1" lang="fr" sz="1300">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ÉTAIT </a:t>
            </a:r>
            <a:r>
              <a:rPr b="1" lang="fr" sz="1300">
                <a:solidFill>
                  <a:schemeClr val="dk1"/>
                </a:solidFill>
                <a:latin typeface="Montserrat"/>
                <a:ea typeface="Montserrat"/>
                <a:cs typeface="Montserrat"/>
                <a:sym typeface="Montserrat"/>
              </a:rPr>
              <a:t>DIVISÉ </a:t>
            </a:r>
            <a:r>
              <a:rPr lang="fr" sz="1200">
                <a:solidFill>
                  <a:schemeClr val="dk1"/>
                </a:solidFill>
                <a:latin typeface="Montserrat"/>
                <a:ea typeface="Montserrat"/>
                <a:cs typeface="Montserrat"/>
                <a:sym typeface="Montserrat"/>
              </a:rPr>
              <a:t>EN  </a:t>
            </a:r>
            <a:r>
              <a:rPr b="1" lang="fr" sz="1300">
                <a:solidFill>
                  <a:schemeClr val="dk1"/>
                </a:solidFill>
                <a:latin typeface="Montserrat"/>
                <a:ea typeface="Montserrat"/>
                <a:cs typeface="Montserrat"/>
                <a:sym typeface="Montserrat"/>
              </a:rPr>
              <a:t>4 SPRINTS</a:t>
            </a:r>
            <a:r>
              <a:rPr lang="fr" sz="1200">
                <a:solidFill>
                  <a:schemeClr val="dk1"/>
                </a:solidFill>
                <a:latin typeface="Montserrat"/>
                <a:ea typeface="Montserrat"/>
                <a:cs typeface="Montserrat"/>
                <a:sym typeface="Montserrat"/>
              </a:rPr>
              <a:t> d’une durée de 7jrs  </a:t>
            </a:r>
            <a:endParaRPr sz="1200">
              <a:solidFill>
                <a:schemeClr val="dk1"/>
              </a:solidFill>
              <a:latin typeface="Montserrat"/>
              <a:ea typeface="Montserrat"/>
              <a:cs typeface="Montserrat"/>
              <a:sym typeface="Montserrat"/>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e20986e2a1_0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e20986e2a1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b="1" lang="fr" sz="1300">
                <a:solidFill>
                  <a:schemeClr val="dk1"/>
                </a:solidFill>
                <a:latin typeface="Montserrat"/>
                <a:ea typeface="Montserrat"/>
                <a:cs typeface="Montserrat"/>
                <a:sym typeface="Montserrat"/>
              </a:rPr>
              <a:t>ALORS POUR LE</a:t>
            </a:r>
            <a:r>
              <a:rPr lang="fr" sz="1200">
                <a:solidFill>
                  <a:schemeClr val="dk1"/>
                </a:solidFill>
                <a:latin typeface="Montserrat"/>
                <a:ea typeface="Montserrat"/>
                <a:cs typeface="Montserrat"/>
                <a:sym typeface="Montserrat"/>
              </a:rPr>
              <a:t> premier </a:t>
            </a:r>
            <a:r>
              <a:rPr b="1" lang="fr" sz="1300">
                <a:solidFill>
                  <a:schemeClr val="dk1"/>
                </a:solidFill>
                <a:latin typeface="Montserrat"/>
                <a:ea typeface="Montserrat"/>
                <a:cs typeface="Montserrat"/>
                <a:sym typeface="Montserrat"/>
              </a:rPr>
              <a:t>SPRINT </a:t>
            </a:r>
            <a:r>
              <a:rPr lang="fr" sz="1200">
                <a:solidFill>
                  <a:schemeClr val="dk1"/>
                </a:solidFill>
                <a:latin typeface="Montserrat"/>
                <a:ea typeface="Montserrat"/>
                <a:cs typeface="Montserrat"/>
                <a:sym typeface="Montserrat"/>
              </a:rPr>
              <a:t>on devait </a:t>
            </a:r>
            <a:r>
              <a:rPr b="1" lang="fr" sz="1300">
                <a:solidFill>
                  <a:schemeClr val="dk1"/>
                </a:solidFill>
                <a:latin typeface="Montserrat"/>
                <a:ea typeface="Montserrat"/>
                <a:cs typeface="Montserrat"/>
                <a:sym typeface="Montserrat"/>
              </a:rPr>
              <a:t>PRODUIRE</a:t>
            </a:r>
            <a:r>
              <a:rPr lang="fr" sz="1200">
                <a:solidFill>
                  <a:schemeClr val="dk1"/>
                </a:solidFill>
                <a:latin typeface="Montserrat"/>
                <a:ea typeface="Montserrat"/>
                <a:cs typeface="Montserrat"/>
                <a:sym typeface="Montserrat"/>
              </a:rPr>
              <a:t> un certain nombre de document dont </a:t>
            </a:r>
            <a:endParaRPr sz="1200">
              <a:solidFill>
                <a:schemeClr val="dk1"/>
              </a:solidFill>
              <a:latin typeface="Montserrat"/>
              <a:ea typeface="Montserrat"/>
              <a:cs typeface="Montserrat"/>
              <a:sym typeface="Montserrat"/>
            </a:endParaRPr>
          </a:p>
          <a:p>
            <a:pPr indent="-304800" lvl="1" marL="914400" rtl="0" algn="l">
              <a:lnSpc>
                <a:spcPct val="115000"/>
              </a:lnSpc>
              <a:spcBef>
                <a:spcPts val="0"/>
              </a:spcBef>
              <a:spcAft>
                <a:spcPts val="0"/>
              </a:spcAft>
              <a:buSzPts val="1200"/>
              <a:buFont typeface="Montserrat"/>
              <a:buChar char="-"/>
            </a:pPr>
            <a:r>
              <a:rPr lang="fr" sz="1200">
                <a:solidFill>
                  <a:schemeClr val="dk1"/>
                </a:solidFill>
                <a:latin typeface="Montserrat"/>
                <a:ea typeface="Montserrat"/>
                <a:cs typeface="Montserrat"/>
                <a:sym typeface="Montserrat"/>
              </a:rPr>
              <a:t>le </a:t>
            </a:r>
            <a:r>
              <a:rPr b="1" lang="fr" sz="1300">
                <a:solidFill>
                  <a:schemeClr val="dk1"/>
                </a:solidFill>
                <a:latin typeface="Montserrat"/>
                <a:ea typeface="Montserrat"/>
                <a:cs typeface="Montserrat"/>
                <a:sym typeface="Montserrat"/>
              </a:rPr>
              <a:t>CDC il nous a permit de déterminer </a:t>
            </a:r>
            <a:r>
              <a:rPr lang="f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0" lvl="0" marL="9144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2" marL="13716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le </a:t>
            </a:r>
            <a:r>
              <a:rPr b="1" lang="fr" sz="1300">
                <a:solidFill>
                  <a:schemeClr val="dk1"/>
                </a:solidFill>
                <a:latin typeface="Montserrat"/>
                <a:ea typeface="Montserrat"/>
                <a:cs typeface="Montserrat"/>
                <a:sym typeface="Montserrat"/>
              </a:rPr>
              <a:t>MVP</a:t>
            </a:r>
            <a:r>
              <a:rPr lang="fr" sz="1200">
                <a:solidFill>
                  <a:schemeClr val="dk1"/>
                </a:solidFill>
                <a:latin typeface="Montserrat"/>
                <a:ea typeface="Montserrat"/>
                <a:cs typeface="Montserrat"/>
                <a:sym typeface="Montserrat"/>
              </a:rPr>
              <a:t> Minimum Viable Product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304800" lvl="2" marL="1371600" rtl="0" algn="l">
              <a:lnSpc>
                <a:spcPct val="115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c’est à dire ce qu’on </a:t>
            </a:r>
            <a:r>
              <a:rPr b="1" lang="fr" sz="1300">
                <a:solidFill>
                  <a:schemeClr val="dk1"/>
                </a:solidFill>
                <a:latin typeface="Montserrat"/>
                <a:ea typeface="Montserrat"/>
                <a:cs typeface="Montserrat"/>
                <a:sym typeface="Montserrat"/>
              </a:rPr>
              <a:t>VOULAIT </a:t>
            </a:r>
            <a:r>
              <a:rPr lang="fr" sz="1200">
                <a:solidFill>
                  <a:schemeClr val="dk1"/>
                </a:solidFill>
                <a:latin typeface="Montserrat"/>
                <a:ea typeface="Montserrat"/>
                <a:cs typeface="Montserrat"/>
                <a:sym typeface="Montserrat"/>
              </a:rPr>
              <a:t>et ce qu’on </a:t>
            </a:r>
            <a:r>
              <a:rPr b="1" lang="fr" sz="1300">
                <a:solidFill>
                  <a:schemeClr val="dk1"/>
                </a:solidFill>
                <a:latin typeface="Montserrat"/>
                <a:ea typeface="Montserrat"/>
                <a:cs typeface="Montserrat"/>
                <a:sym typeface="Montserrat"/>
              </a:rPr>
              <a:t>AVAIT </a:t>
            </a:r>
            <a:r>
              <a:rPr lang="fr" sz="1200">
                <a:solidFill>
                  <a:schemeClr val="dk1"/>
                </a:solidFill>
                <a:latin typeface="Montserrat"/>
                <a:ea typeface="Montserrat"/>
                <a:cs typeface="Montserrat"/>
                <a:sym typeface="Montserrat"/>
              </a:rPr>
              <a:t>le temps de produire compte tenu </a:t>
            </a:r>
            <a:r>
              <a:rPr b="1" lang="fr" sz="1300">
                <a:solidFill>
                  <a:schemeClr val="dk1"/>
                </a:solidFill>
                <a:latin typeface="Montserrat"/>
                <a:ea typeface="Montserrat"/>
                <a:cs typeface="Montserrat"/>
                <a:sym typeface="Montserrat"/>
              </a:rPr>
              <a:t>DES DÉLAIS</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13716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2" marL="1371600" rtl="0" algn="l">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DONC </a:t>
            </a:r>
            <a:r>
              <a:rPr lang="fr" sz="1200">
                <a:solidFill>
                  <a:schemeClr val="dk1"/>
                </a:solidFill>
                <a:latin typeface="Montserrat"/>
                <a:ea typeface="Montserrat"/>
                <a:cs typeface="Montserrat"/>
                <a:sym typeface="Montserrat"/>
              </a:rPr>
              <a:t>après réflexion </a:t>
            </a:r>
            <a:r>
              <a:rPr b="1" lang="fr" sz="1300">
                <a:solidFill>
                  <a:schemeClr val="dk1"/>
                </a:solidFill>
                <a:latin typeface="Montserrat"/>
                <a:ea typeface="Montserrat"/>
                <a:cs typeface="Montserrat"/>
                <a:sym typeface="Montserrat"/>
              </a:rPr>
              <a:t>ON a décidé</a:t>
            </a:r>
            <a:r>
              <a:rPr lang="fr" sz="1200">
                <a:solidFill>
                  <a:schemeClr val="dk1"/>
                </a:solidFill>
                <a:latin typeface="Montserrat"/>
                <a:ea typeface="Montserrat"/>
                <a:cs typeface="Montserrat"/>
                <a:sym typeface="Montserrat"/>
              </a:rPr>
              <a:t> que le </a:t>
            </a:r>
            <a:r>
              <a:rPr b="1" lang="fr" sz="1300">
                <a:solidFill>
                  <a:schemeClr val="dk1"/>
                </a:solidFill>
                <a:latin typeface="Montserrat"/>
                <a:ea typeface="Montserrat"/>
                <a:cs typeface="Montserrat"/>
                <a:sym typeface="Montserrat"/>
              </a:rPr>
              <a:t>COMPTE </a:t>
            </a:r>
            <a:r>
              <a:rPr lang="fr" sz="1200">
                <a:solidFill>
                  <a:schemeClr val="dk1"/>
                </a:solidFill>
                <a:latin typeface="Montserrat"/>
                <a:ea typeface="Montserrat"/>
                <a:cs typeface="Montserrat"/>
                <a:sym typeface="Montserrat"/>
              </a:rPr>
              <a:t>du </a:t>
            </a:r>
            <a:r>
              <a:rPr b="1" lang="fr" sz="1300">
                <a:solidFill>
                  <a:schemeClr val="dk1"/>
                </a:solidFill>
                <a:latin typeface="Montserrat"/>
                <a:ea typeface="Montserrat"/>
                <a:cs typeface="Montserrat"/>
                <a:sym typeface="Montserrat"/>
              </a:rPr>
              <a:t>COMMERÇANT </a:t>
            </a:r>
            <a:r>
              <a:rPr lang="fr" sz="1200">
                <a:solidFill>
                  <a:schemeClr val="dk1"/>
                </a:solidFill>
                <a:latin typeface="Montserrat"/>
                <a:ea typeface="Montserrat"/>
                <a:cs typeface="Montserrat"/>
                <a:sym typeface="Montserrat"/>
              </a:rPr>
              <a:t>et la </a:t>
            </a:r>
            <a:r>
              <a:rPr b="1" lang="fr" sz="1300">
                <a:solidFill>
                  <a:schemeClr val="dk1"/>
                </a:solidFill>
                <a:latin typeface="Montserrat"/>
                <a:ea typeface="Montserrat"/>
                <a:cs typeface="Montserrat"/>
                <a:sym typeface="Montserrat"/>
              </a:rPr>
              <a:t>GÉOLOCALISATION </a:t>
            </a:r>
            <a:r>
              <a:rPr lang="fr" sz="1200">
                <a:solidFill>
                  <a:schemeClr val="dk1"/>
                </a:solidFill>
                <a:latin typeface="Montserrat"/>
                <a:ea typeface="Montserrat"/>
                <a:cs typeface="Montserrat"/>
                <a:sym typeface="Montserrat"/>
              </a:rPr>
              <a:t>de son </a:t>
            </a:r>
            <a:r>
              <a:rPr b="1" lang="fr" sz="1300">
                <a:solidFill>
                  <a:schemeClr val="dk1"/>
                </a:solidFill>
                <a:latin typeface="Montserrat"/>
                <a:ea typeface="Montserrat"/>
                <a:cs typeface="Montserrat"/>
                <a:sym typeface="Montserrat"/>
              </a:rPr>
              <a:t>COMMERCE </a:t>
            </a:r>
            <a:endParaRPr b="1" sz="1300">
              <a:solidFill>
                <a:schemeClr val="dk1"/>
              </a:solidFill>
              <a:latin typeface="Montserrat"/>
              <a:ea typeface="Montserrat"/>
              <a:cs typeface="Montserrat"/>
              <a:sym typeface="Montserrat"/>
            </a:endParaRPr>
          </a:p>
          <a:p>
            <a:pPr indent="0" lvl="0" marL="1371600" rtl="0" algn="l">
              <a:spcBef>
                <a:spcPts val="0"/>
              </a:spcBef>
              <a:spcAft>
                <a:spcPts val="0"/>
              </a:spcAft>
              <a:buNone/>
            </a:pPr>
            <a:r>
              <a:rPr lang="fr" sz="1200">
                <a:solidFill>
                  <a:schemeClr val="dk1"/>
                </a:solidFill>
                <a:latin typeface="Montserrat"/>
                <a:ea typeface="Montserrat"/>
                <a:cs typeface="Montserrat"/>
                <a:sym typeface="Montserrat"/>
              </a:rPr>
              <a:t>était le </a:t>
            </a:r>
            <a:r>
              <a:rPr b="1" lang="fr" sz="1300">
                <a:solidFill>
                  <a:schemeClr val="dk1"/>
                </a:solidFill>
                <a:latin typeface="Montserrat"/>
                <a:ea typeface="Montserrat"/>
                <a:cs typeface="Montserrat"/>
                <a:sym typeface="Montserrat"/>
              </a:rPr>
              <a:t>MINIMUM VIABLE</a:t>
            </a:r>
            <a:r>
              <a:rPr lang="fr" sz="1200">
                <a:solidFill>
                  <a:schemeClr val="dk1"/>
                </a:solidFill>
                <a:latin typeface="Montserrat"/>
                <a:ea typeface="Montserrat"/>
                <a:cs typeface="Montserrat"/>
                <a:sym typeface="Montserrat"/>
              </a:rPr>
              <a:t> que L</a:t>
            </a:r>
            <a:r>
              <a:rPr b="1" lang="fr" sz="1300">
                <a:solidFill>
                  <a:schemeClr val="dk1"/>
                </a:solidFill>
                <a:latin typeface="Montserrat"/>
                <a:ea typeface="Montserrat"/>
                <a:cs typeface="Montserrat"/>
                <a:sym typeface="Montserrat"/>
              </a:rPr>
              <a:t>’ON DEVAIT PRODUIRE</a:t>
            </a:r>
            <a:r>
              <a:rPr lang="fr" sz="1200">
                <a:solidFill>
                  <a:schemeClr val="dk1"/>
                </a:solidFill>
                <a:latin typeface="Montserrat"/>
                <a:ea typeface="Montserrat"/>
                <a:cs typeface="Montserrat"/>
                <a:sym typeface="Montserrat"/>
              </a:rPr>
              <a:t>.</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b="1" lang="fr" sz="1300">
                <a:solidFill>
                  <a:schemeClr val="dk1"/>
                </a:solidFill>
                <a:latin typeface="Montserrat"/>
                <a:ea typeface="Montserrat"/>
                <a:cs typeface="Montserrat"/>
                <a:sym typeface="Montserrat"/>
              </a:rPr>
              <a:t>ET </a:t>
            </a:r>
            <a:r>
              <a:rPr lang="fr" sz="1200">
                <a:solidFill>
                  <a:schemeClr val="dk1"/>
                </a:solidFill>
                <a:latin typeface="Montserrat"/>
                <a:ea typeface="Montserrat"/>
                <a:cs typeface="Montserrat"/>
                <a:sym typeface="Montserrat"/>
              </a:rPr>
              <a:t>c’est dans ce </a:t>
            </a:r>
            <a:r>
              <a:rPr b="1" lang="fr" sz="1300">
                <a:solidFill>
                  <a:schemeClr val="dk1"/>
                </a:solidFill>
                <a:latin typeface="Montserrat"/>
                <a:ea typeface="Montserrat"/>
                <a:cs typeface="Montserrat"/>
                <a:sym typeface="Montserrat"/>
              </a:rPr>
              <a:t>SENS </a:t>
            </a:r>
            <a:r>
              <a:rPr lang="fr" sz="1200">
                <a:solidFill>
                  <a:schemeClr val="dk1"/>
                </a:solidFill>
                <a:latin typeface="Montserrat"/>
                <a:ea typeface="Montserrat"/>
                <a:cs typeface="Montserrat"/>
                <a:sym typeface="Montserrat"/>
              </a:rPr>
              <a:t>que l’on a développé les </a:t>
            </a:r>
            <a:r>
              <a:rPr b="1" lang="fr" sz="1300">
                <a:solidFill>
                  <a:schemeClr val="dk1"/>
                </a:solidFill>
                <a:latin typeface="Montserrat"/>
                <a:ea typeface="Montserrat"/>
                <a:cs typeface="Montserrat"/>
                <a:sym typeface="Montserrat"/>
              </a:rPr>
              <a:t>FONCTIONNALITÉS </a:t>
            </a:r>
            <a:r>
              <a:rPr lang="fr" sz="1200">
                <a:solidFill>
                  <a:schemeClr val="dk1"/>
                </a:solidFill>
                <a:latin typeface="Montserrat"/>
                <a:ea typeface="Montserrat"/>
                <a:cs typeface="Montserrat"/>
                <a:sym typeface="Montserrat"/>
              </a:rPr>
              <a:t>du projet</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Ensuite, </a:t>
            </a:r>
            <a:r>
              <a:rPr b="1" lang="fr" sz="1300">
                <a:solidFill>
                  <a:schemeClr val="dk1"/>
                </a:solidFill>
                <a:latin typeface="Montserrat"/>
                <a:ea typeface="Montserrat"/>
                <a:cs typeface="Montserrat"/>
                <a:sym typeface="Montserrat"/>
              </a:rPr>
              <a:t>NOUS AVONS </a:t>
            </a:r>
            <a:r>
              <a:rPr lang="fr" sz="1200">
                <a:solidFill>
                  <a:schemeClr val="dk1"/>
                </a:solidFill>
                <a:latin typeface="Montserrat"/>
                <a:ea typeface="Montserrat"/>
                <a:cs typeface="Montserrat"/>
                <a:sym typeface="Montserrat"/>
              </a:rPr>
              <a:t> 2 documents orientés </a:t>
            </a:r>
            <a:r>
              <a:rPr b="1" lang="fr" sz="1300">
                <a:solidFill>
                  <a:schemeClr val="dk1"/>
                </a:solidFill>
                <a:latin typeface="Montserrat"/>
                <a:ea typeface="Montserrat"/>
                <a:cs typeface="Montserrat"/>
                <a:sym typeface="Montserrat"/>
              </a:rPr>
              <a:t>EXPÉRIENCE UTILISATEUR</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spcBef>
                <a:spcPts val="0"/>
              </a:spcBef>
              <a:spcAft>
                <a:spcPts val="0"/>
              </a:spcAft>
              <a:buClr>
                <a:schemeClr val="dk1"/>
              </a:buClr>
              <a:buSzPts val="1200"/>
              <a:buFont typeface="Montserrat"/>
              <a:buChar char="-"/>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fr" sz="1200">
                <a:solidFill>
                  <a:schemeClr val="dk1"/>
                </a:solidFill>
                <a:latin typeface="Montserrat"/>
                <a:ea typeface="Montserrat"/>
                <a:cs typeface="Montserrat"/>
                <a:sym typeface="Montserrat"/>
              </a:rPr>
              <a:t>	CLIQUE SUR LIEN </a:t>
            </a:r>
            <a:r>
              <a:rPr b="1" lang="fr" sz="1300">
                <a:solidFill>
                  <a:schemeClr val="dk1"/>
                </a:solidFill>
                <a:latin typeface="Montserrat"/>
                <a:ea typeface="Montserrat"/>
                <a:cs typeface="Montserrat"/>
                <a:sym typeface="Montserrat"/>
              </a:rPr>
              <a:t>USER STORIES</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latin typeface="Montserrat"/>
              <a:ea typeface="Montserrat"/>
              <a:cs typeface="Montserrat"/>
              <a:sym typeface="Montserrat"/>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 name="Shape 134"/>
        <p:cNvGrpSpPr/>
        <p:nvPr/>
      </p:nvGrpSpPr>
      <p:grpSpPr>
        <a:xfrm>
          <a:off x="0" y="0"/>
          <a:ext cx="0" cy="0"/>
          <a:chOff x="0" y="0"/>
          <a:chExt cx="0" cy="0"/>
        </a:xfrm>
      </p:grpSpPr>
      <p:sp>
        <p:nvSpPr>
          <p:cNvPr id="135" name="Google Shape;135;gb7f8a6928b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 name="Google Shape;136;gb7f8a6928b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rPr lang="fr">
                <a:solidFill>
                  <a:schemeClr val="dk1"/>
                </a:solidFill>
              </a:rPr>
              <a:t>https://www.turn-on.fr/blog/bien-rediger-ses-user-stories</a:t>
            </a:r>
            <a:endParaRPr>
              <a:solidFill>
                <a:schemeClr val="dk1"/>
              </a:solidFill>
            </a:endParaRPr>
          </a:p>
          <a:p>
            <a:pPr indent="0" lvl="0" marL="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rPr lang="fr">
                <a:solidFill>
                  <a:schemeClr val="dk1"/>
                </a:solidFill>
              </a:rPr>
              <a:t>	Les </a:t>
            </a:r>
            <a:r>
              <a:rPr b="1" lang="fr" sz="1300">
                <a:solidFill>
                  <a:schemeClr val="dk1"/>
                </a:solidFill>
                <a:latin typeface="Montserrat"/>
                <a:ea typeface="Montserrat"/>
                <a:cs typeface="Montserrat"/>
                <a:sym typeface="Montserrat"/>
              </a:rPr>
              <a:t>USER STORIES</a:t>
            </a:r>
            <a:endParaRPr sz="1250">
              <a:solidFill>
                <a:schemeClr val="dk1"/>
              </a:solidFill>
              <a:highlight>
                <a:srgbClr val="FFFFFF"/>
              </a:highlight>
              <a:latin typeface="Montserrat"/>
              <a:ea typeface="Montserrat"/>
              <a:cs typeface="Montserrat"/>
              <a:sym typeface="Montserrat"/>
            </a:endParaRPr>
          </a:p>
          <a:p>
            <a:pPr indent="-307975" lvl="0" marL="457200" rtl="0" algn="l">
              <a:spcBef>
                <a:spcPts val="0"/>
              </a:spcBef>
              <a:spcAft>
                <a:spcPts val="0"/>
              </a:spcAft>
              <a:buClr>
                <a:schemeClr val="dk1"/>
              </a:buClr>
              <a:buSzPts val="1250"/>
              <a:buFont typeface="Montserrat"/>
              <a:buChar char="-"/>
            </a:pPr>
            <a:r>
              <a:rPr lang="fr" sz="1250">
                <a:solidFill>
                  <a:schemeClr val="dk1"/>
                </a:solidFill>
                <a:highlight>
                  <a:srgbClr val="FFFFFF"/>
                </a:highlight>
                <a:latin typeface="Montserrat"/>
                <a:ea typeface="Montserrat"/>
                <a:cs typeface="Montserrat"/>
                <a:sym typeface="Montserrat"/>
              </a:rPr>
              <a:t>UNE </a:t>
            </a:r>
            <a:r>
              <a:rPr b="1" lang="fr" sz="1300">
                <a:solidFill>
                  <a:schemeClr val="dk1"/>
                </a:solidFill>
                <a:latin typeface="Montserrat"/>
                <a:ea typeface="Montserrat"/>
                <a:cs typeface="Montserrat"/>
                <a:sym typeface="Montserrat"/>
              </a:rPr>
              <a:t>USER STORY </a:t>
            </a:r>
            <a:r>
              <a:rPr lang="fr" sz="1250">
                <a:solidFill>
                  <a:schemeClr val="dk1"/>
                </a:solidFill>
                <a:highlight>
                  <a:srgbClr val="FFFFFF"/>
                </a:highlight>
                <a:latin typeface="Montserrat"/>
                <a:ea typeface="Montserrat"/>
                <a:cs typeface="Montserrat"/>
                <a:sym typeface="Montserrat"/>
              </a:rPr>
              <a:t>c’est </a:t>
            </a:r>
            <a:r>
              <a:rPr b="1" lang="fr" sz="1250">
                <a:solidFill>
                  <a:schemeClr val="dk1"/>
                </a:solidFill>
                <a:highlight>
                  <a:srgbClr val="FFFFFF"/>
                </a:highlight>
                <a:latin typeface="Montserrat"/>
                <a:ea typeface="Montserrat"/>
                <a:cs typeface="Montserrat"/>
                <a:sym typeface="Montserrat"/>
              </a:rPr>
              <a:t>LA DESCRIPTION</a:t>
            </a:r>
            <a:r>
              <a:rPr lang="fr" sz="1250">
                <a:solidFill>
                  <a:schemeClr val="dk1"/>
                </a:solidFill>
                <a:highlight>
                  <a:srgbClr val="FFFFFF"/>
                </a:highlight>
                <a:latin typeface="Montserrat"/>
                <a:ea typeface="Montserrat"/>
                <a:cs typeface="Montserrat"/>
                <a:sym typeface="Montserrat"/>
              </a:rPr>
              <a:t> simple d’un </a:t>
            </a:r>
            <a:r>
              <a:rPr b="1" lang="fr" sz="1250">
                <a:solidFill>
                  <a:schemeClr val="dk1"/>
                </a:solidFill>
                <a:highlight>
                  <a:srgbClr val="FFFFFF"/>
                </a:highlight>
                <a:latin typeface="Montserrat"/>
                <a:ea typeface="Montserrat"/>
                <a:cs typeface="Montserrat"/>
                <a:sym typeface="Montserrat"/>
              </a:rPr>
              <a:t>BESOIN </a:t>
            </a:r>
            <a:r>
              <a:rPr lang="fr" sz="1250">
                <a:solidFill>
                  <a:schemeClr val="dk1"/>
                </a:solidFill>
                <a:highlight>
                  <a:srgbClr val="FFFFFF"/>
                </a:highlight>
                <a:latin typeface="Montserrat"/>
                <a:ea typeface="Montserrat"/>
                <a:cs typeface="Montserrat"/>
                <a:sym typeface="Montserrat"/>
              </a:rPr>
              <a:t>d’un UTILISATEUR</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50">
              <a:solidFill>
                <a:schemeClr val="dk1"/>
              </a:solidFill>
              <a:highlight>
                <a:srgbClr val="FFFFFF"/>
              </a:highlight>
              <a:latin typeface="Montserrat"/>
              <a:ea typeface="Montserrat"/>
              <a:cs typeface="Montserrat"/>
              <a:sym typeface="Montserrat"/>
            </a:endParaRPr>
          </a:p>
          <a:p>
            <a:pPr indent="-307975" lvl="0" marL="457200" rtl="0" algn="l">
              <a:spcBef>
                <a:spcPts val="0"/>
              </a:spcBef>
              <a:spcAft>
                <a:spcPts val="0"/>
              </a:spcAft>
              <a:buClr>
                <a:schemeClr val="dk1"/>
              </a:buClr>
              <a:buSzPts val="1250"/>
              <a:buFont typeface="Montserrat"/>
              <a:buChar char="-"/>
            </a:pPr>
            <a:r>
              <a:rPr b="1" lang="fr" sz="1300">
                <a:solidFill>
                  <a:schemeClr val="dk1"/>
                </a:solidFill>
                <a:highlight>
                  <a:srgbClr val="FFFFFF"/>
                </a:highlight>
                <a:latin typeface="Montserrat"/>
                <a:ea typeface="Montserrat"/>
                <a:cs typeface="Montserrat"/>
                <a:sym typeface="Montserrat"/>
              </a:rPr>
              <a:t>ET </a:t>
            </a:r>
            <a:r>
              <a:rPr lang="fr" sz="1250">
                <a:solidFill>
                  <a:schemeClr val="dk1"/>
                </a:solidFill>
                <a:highlight>
                  <a:srgbClr val="FFFFFF"/>
                </a:highlight>
                <a:latin typeface="Montserrat"/>
                <a:ea typeface="Montserrat"/>
                <a:cs typeface="Montserrat"/>
                <a:sym typeface="Montserrat"/>
              </a:rPr>
              <a:t>elles nous </a:t>
            </a:r>
            <a:r>
              <a:rPr b="1" lang="fr" sz="1250">
                <a:solidFill>
                  <a:schemeClr val="dk1"/>
                </a:solidFill>
                <a:highlight>
                  <a:srgbClr val="FFFFFF"/>
                </a:highlight>
                <a:latin typeface="Montserrat"/>
                <a:ea typeface="Montserrat"/>
                <a:cs typeface="Montserrat"/>
                <a:sym typeface="Montserrat"/>
              </a:rPr>
              <a:t>ONT PERMIS</a:t>
            </a:r>
            <a:r>
              <a:rPr lang="fr" sz="1250">
                <a:solidFill>
                  <a:schemeClr val="dk1"/>
                </a:solidFill>
                <a:highlight>
                  <a:srgbClr val="FFFFFF"/>
                </a:highlight>
                <a:latin typeface="Montserrat"/>
                <a:ea typeface="Montserrat"/>
                <a:cs typeface="Montserrat"/>
                <a:sym typeface="Montserrat"/>
              </a:rPr>
              <a:t> de </a:t>
            </a:r>
            <a:r>
              <a:rPr b="1" lang="fr" sz="1250">
                <a:solidFill>
                  <a:schemeClr val="dk1"/>
                </a:solidFill>
                <a:highlight>
                  <a:srgbClr val="FFFFFF"/>
                </a:highlight>
                <a:latin typeface="Montserrat"/>
                <a:ea typeface="Montserrat"/>
                <a:cs typeface="Montserrat"/>
                <a:sym typeface="Montserrat"/>
              </a:rPr>
              <a:t>DÉCRIRE </a:t>
            </a:r>
            <a:r>
              <a:rPr lang="fr" sz="1250">
                <a:solidFill>
                  <a:schemeClr val="dk1"/>
                </a:solidFill>
                <a:highlight>
                  <a:srgbClr val="FFFFFF"/>
                </a:highlight>
                <a:latin typeface="Montserrat"/>
                <a:ea typeface="Montserrat"/>
                <a:cs typeface="Montserrat"/>
                <a:sym typeface="Montserrat"/>
              </a:rPr>
              <a:t>le </a:t>
            </a:r>
            <a:r>
              <a:rPr b="1" lang="fr" sz="1250">
                <a:solidFill>
                  <a:schemeClr val="dk1"/>
                </a:solidFill>
                <a:highlight>
                  <a:srgbClr val="FFFFFF"/>
                </a:highlight>
                <a:latin typeface="Montserrat"/>
                <a:ea typeface="Montserrat"/>
                <a:cs typeface="Montserrat"/>
                <a:sym typeface="Montserrat"/>
              </a:rPr>
              <a:t>CONTENU </a:t>
            </a:r>
            <a:r>
              <a:rPr lang="fr" sz="1250">
                <a:solidFill>
                  <a:schemeClr val="dk1"/>
                </a:solidFill>
                <a:highlight>
                  <a:srgbClr val="FFFFFF"/>
                </a:highlight>
                <a:latin typeface="Montserrat"/>
                <a:ea typeface="Montserrat"/>
                <a:cs typeface="Montserrat"/>
                <a:sym typeface="Montserrat"/>
              </a:rPr>
              <a:t>d’une fonctionnalité qu’on souhaitait dev.</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50">
                <a:solidFill>
                  <a:schemeClr val="dk1"/>
                </a:solidFill>
                <a:highlight>
                  <a:srgbClr val="FFFFFF"/>
                </a:highlight>
                <a:latin typeface="Montserrat"/>
                <a:ea typeface="Montserrat"/>
                <a:cs typeface="Montserrat"/>
                <a:sym typeface="Montserrat"/>
              </a:rPr>
              <a:t>pour ma part j’avais partagé à l’équipe un blog qui expose une bonne pratique pour rédiger c’est</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50">
                <a:solidFill>
                  <a:schemeClr val="dk1"/>
                </a:solidFill>
                <a:highlight>
                  <a:srgbClr val="FFFFFF"/>
                </a:highlight>
                <a:latin typeface="Montserrat"/>
                <a:ea typeface="Montserrat"/>
                <a:cs typeface="Montserrat"/>
                <a:sym typeface="Montserrat"/>
              </a:rPr>
              <a:t>fameuses </a:t>
            </a:r>
            <a:r>
              <a:rPr b="1" lang="fr" sz="1300">
                <a:solidFill>
                  <a:schemeClr val="dk1"/>
                </a:solidFill>
                <a:latin typeface="Montserrat"/>
                <a:ea typeface="Montserrat"/>
                <a:cs typeface="Montserrat"/>
                <a:sym typeface="Montserrat"/>
              </a:rPr>
              <a:t>USER STORIES</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50">
                <a:solidFill>
                  <a:schemeClr val="dk1"/>
                </a:solidFill>
                <a:highlight>
                  <a:srgbClr val="FFFFFF"/>
                </a:highlight>
                <a:latin typeface="Montserrat"/>
                <a:ea typeface="Montserrat"/>
                <a:cs typeface="Montserrat"/>
                <a:sym typeface="Montserrat"/>
              </a:rPr>
              <a:t>autour de 3 axes </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50">
                <a:solidFill>
                  <a:schemeClr val="dk1"/>
                </a:solidFill>
                <a:highlight>
                  <a:srgbClr val="FFFFFF"/>
                </a:highlight>
                <a:latin typeface="Montserrat"/>
                <a:ea typeface="Montserrat"/>
                <a:cs typeface="Montserrat"/>
                <a:sym typeface="Montserrat"/>
              </a:rPr>
              <a:t>	</a:t>
            </a:r>
            <a:r>
              <a:rPr lang="fr" sz="1200">
                <a:solidFill>
                  <a:schemeClr val="dk1"/>
                </a:solidFill>
                <a:latin typeface="Montserrat"/>
                <a:ea typeface="Montserrat"/>
                <a:cs typeface="Montserrat"/>
                <a:sym typeface="Montserrat"/>
              </a:rPr>
              <a:t>En tant que </a:t>
            </a:r>
            <a:r>
              <a:rPr lang="fr" sz="1200">
                <a:solidFill>
                  <a:schemeClr val="dk1"/>
                </a:solidFill>
                <a:latin typeface="Montserrat SemiBold"/>
                <a:ea typeface="Montserrat SemiBold"/>
                <a:cs typeface="Montserrat SemiBold"/>
                <a:sym typeface="Montserrat SemiBold"/>
              </a:rPr>
              <a:t>(X) </a:t>
            </a:r>
            <a:r>
              <a:rPr b="1" lang="fr" sz="1300">
                <a:solidFill>
                  <a:schemeClr val="dk1"/>
                </a:solidFill>
                <a:latin typeface="Montserrat"/>
                <a:ea typeface="Montserrat"/>
                <a:cs typeface="Montserrat"/>
                <a:sym typeface="Montserrat"/>
              </a:rPr>
              <a:t>rôle utilisateur</a:t>
            </a:r>
            <a:endParaRPr b="1" sz="1300">
              <a:solidFill>
                <a:schemeClr val="dk1"/>
              </a:solidFill>
              <a:latin typeface="Montserrat"/>
              <a:ea typeface="Montserrat"/>
              <a:cs typeface="Montserrat"/>
              <a:sym typeface="Montserrat"/>
            </a:endParaRPr>
          </a:p>
          <a:p>
            <a:pPr indent="457200" lvl="0" marL="0" rtl="0" algn="l">
              <a:spcBef>
                <a:spcPts val="0"/>
              </a:spcBef>
              <a:spcAft>
                <a:spcPts val="0"/>
              </a:spcAft>
              <a:buNone/>
            </a:pPr>
            <a:r>
              <a:rPr lang="fr" sz="1200">
                <a:solidFill>
                  <a:schemeClr val="dk1"/>
                </a:solidFill>
                <a:latin typeface="Montserrat"/>
                <a:ea typeface="Montserrat"/>
                <a:cs typeface="Montserrat"/>
                <a:sym typeface="Montserrat"/>
              </a:rPr>
              <a:t>je veux pouvoir</a:t>
            </a:r>
            <a:r>
              <a:rPr lang="fr" sz="1200">
                <a:solidFill>
                  <a:schemeClr val="dk1"/>
                </a:solidFill>
                <a:latin typeface="Montserrat SemiBold"/>
                <a:ea typeface="Montserrat SemiBold"/>
                <a:cs typeface="Montserrat SemiBold"/>
                <a:sym typeface="Montserrat SemiBold"/>
              </a:rPr>
              <a:t> (Y)</a:t>
            </a:r>
            <a:r>
              <a:rPr b="1" lang="fr" sz="1300">
                <a:solidFill>
                  <a:schemeClr val="dk1"/>
                </a:solidFill>
                <a:latin typeface="Montserrat"/>
                <a:ea typeface="Montserrat"/>
                <a:cs typeface="Montserrat"/>
                <a:sym typeface="Montserrat"/>
              </a:rPr>
              <a:t> l’action</a:t>
            </a:r>
            <a:endParaRPr b="1" sz="1300">
              <a:solidFill>
                <a:schemeClr val="dk1"/>
              </a:solidFill>
              <a:latin typeface="Montserrat"/>
              <a:ea typeface="Montserrat"/>
              <a:cs typeface="Montserrat"/>
              <a:sym typeface="Montserrat"/>
            </a:endParaRPr>
          </a:p>
          <a:p>
            <a:pPr indent="457200" lvl="0" marL="0" rtl="0" algn="l">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afin de</a:t>
            </a:r>
            <a:r>
              <a:rPr lang="fr" sz="1200">
                <a:solidFill>
                  <a:schemeClr val="dk1"/>
                </a:solidFill>
                <a:latin typeface="Montserrat SemiBold"/>
                <a:ea typeface="Montserrat SemiBold"/>
                <a:cs typeface="Montserrat SemiBold"/>
                <a:sym typeface="Montserrat SemiBold"/>
              </a:rPr>
              <a:t> (Z) </a:t>
            </a:r>
            <a:r>
              <a:rPr b="1" lang="fr" sz="1300">
                <a:solidFill>
                  <a:schemeClr val="dk1"/>
                </a:solidFill>
                <a:latin typeface="Montserrat"/>
                <a:ea typeface="Montserrat"/>
                <a:cs typeface="Montserrat"/>
                <a:sym typeface="Montserrat"/>
              </a:rPr>
              <a:t>bénéfice, valeur métier </a:t>
            </a:r>
            <a:r>
              <a:rPr lang="fr" sz="1200">
                <a:solidFill>
                  <a:schemeClr val="dk1"/>
                </a:solidFill>
                <a:latin typeface="Montserrat SemiBold"/>
                <a:ea typeface="Montserrat SemiBold"/>
                <a:cs typeface="Montserrat SemiBold"/>
                <a:sym typeface="Montserrat SemiBold"/>
              </a:rPr>
              <a:t>(la valeur que la fonctionnalité apporte au site)</a:t>
            </a:r>
            <a:endParaRPr sz="1200">
              <a:solidFill>
                <a:schemeClr val="dk1"/>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250">
              <a:solidFill>
                <a:schemeClr val="dk1"/>
              </a:solidFill>
              <a:highlight>
                <a:srgbClr val="FFFFFF"/>
              </a:highlight>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en tant que Commerçant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je veux pouvoir savoir sur quelle page je me trouve dans l’application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afin de faciliter ma recherche</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50">
                <a:solidFill>
                  <a:schemeClr val="dk1"/>
                </a:solidFill>
                <a:highlight>
                  <a:srgbClr val="FFFFFF"/>
                </a:highlight>
                <a:latin typeface="Montserrat"/>
                <a:ea typeface="Montserrat"/>
                <a:cs typeface="Montserrat"/>
                <a:sym typeface="Montserrat"/>
              </a:rPr>
              <a:t>J’ai trouvé cette définition très pratique lorsqu’on n’est pas habituer à faire des user stories</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t/>
            </a:r>
            <a:endParaRPr sz="1250">
              <a:solidFill>
                <a:schemeClr val="dk1"/>
              </a:solidFill>
              <a:highlight>
                <a:srgbClr val="FFFFFF"/>
              </a:highlight>
              <a:latin typeface="Montserrat"/>
              <a:ea typeface="Montserrat"/>
              <a:cs typeface="Montserrat"/>
              <a:sym typeface="Montserrat"/>
            </a:endParaRPr>
          </a:p>
          <a:p>
            <a:pPr indent="0" lvl="0" marL="0" rtl="0" algn="l">
              <a:spcBef>
                <a:spcPts val="0"/>
              </a:spcBef>
              <a:spcAft>
                <a:spcPts val="0"/>
              </a:spcAft>
              <a:buNone/>
            </a:pPr>
            <a:r>
              <a:rPr lang="fr" sz="1250">
                <a:solidFill>
                  <a:schemeClr val="dk1"/>
                </a:solidFill>
                <a:highlight>
                  <a:srgbClr val="FFFFFF"/>
                </a:highlight>
                <a:latin typeface="Montserrat"/>
                <a:ea typeface="Montserrat"/>
                <a:cs typeface="Montserrat"/>
                <a:sym typeface="Montserrat"/>
              </a:rPr>
              <a:t>ENSUITE COMME AUTRE </a:t>
            </a:r>
            <a:r>
              <a:rPr b="1" lang="fr" sz="1250">
                <a:solidFill>
                  <a:schemeClr val="dk1"/>
                </a:solidFill>
                <a:highlight>
                  <a:srgbClr val="FFFFFF"/>
                </a:highlight>
                <a:latin typeface="Montserrat"/>
                <a:ea typeface="Montserrat"/>
                <a:cs typeface="Montserrat"/>
                <a:sym typeface="Montserrat"/>
              </a:rPr>
              <a:t>DOCUMENT</a:t>
            </a:r>
            <a:r>
              <a:rPr lang="fr" sz="1250">
                <a:solidFill>
                  <a:schemeClr val="dk1"/>
                </a:solidFill>
                <a:highlight>
                  <a:srgbClr val="FFFFFF"/>
                </a:highlight>
                <a:latin typeface="Montserrat"/>
                <a:ea typeface="Montserrat"/>
                <a:cs typeface="Montserrat"/>
                <a:sym typeface="Montserrat"/>
              </a:rPr>
              <a:t> </a:t>
            </a:r>
            <a:r>
              <a:rPr lang="fr" sz="1200">
                <a:solidFill>
                  <a:schemeClr val="dk1"/>
                </a:solidFill>
                <a:latin typeface="Montserrat"/>
                <a:ea typeface="Montserrat"/>
                <a:cs typeface="Montserrat"/>
                <a:sym typeface="Montserrat"/>
              </a:rPr>
              <a:t>orientés </a:t>
            </a:r>
            <a:r>
              <a:rPr b="1" lang="fr" sz="1300">
                <a:solidFill>
                  <a:schemeClr val="dk1"/>
                </a:solidFill>
                <a:latin typeface="Montserrat"/>
                <a:ea typeface="Montserrat"/>
                <a:cs typeface="Montserrat"/>
                <a:sym typeface="Montserrat"/>
              </a:rPr>
              <a:t>EXPÉRIENCE UTILISATEUR</a:t>
            </a:r>
            <a:r>
              <a:rPr lang="fr" sz="1200">
                <a:solidFill>
                  <a:schemeClr val="dk1"/>
                </a:solidFill>
                <a:latin typeface="Montserrat"/>
                <a:ea typeface="Montserrat"/>
                <a:cs typeface="Montserrat"/>
                <a:sym typeface="Montserrat"/>
              </a:rPr>
              <a:t> </a:t>
            </a:r>
            <a:endParaRPr sz="1200">
              <a:solidFill>
                <a:schemeClr val="dk1"/>
              </a:solidFill>
              <a:latin typeface="Montserrat"/>
              <a:ea typeface="Montserrat"/>
              <a:cs typeface="Montserrat"/>
              <a:sym typeface="Montserrat"/>
            </a:endParaRPr>
          </a:p>
          <a:p>
            <a:pPr indent="0" lvl="0" marL="457200" rtl="0" algn="l">
              <a:spcBef>
                <a:spcPts val="0"/>
              </a:spcBef>
              <a:spcAft>
                <a:spcPts val="0"/>
              </a:spcAft>
              <a:buClr>
                <a:schemeClr val="dk1"/>
              </a:buClr>
              <a:buSzPts val="1100"/>
              <a:buFont typeface="Arial"/>
              <a:buNone/>
            </a:pPr>
            <a:r>
              <a:t/>
            </a:r>
            <a:endParaRPr sz="12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sz="1250">
              <a:solidFill>
                <a:schemeClr val="dk1"/>
              </a:solidFill>
              <a:highlight>
                <a:srgbClr val="FFFFFF"/>
              </a:highlight>
              <a:latin typeface="Montserrat"/>
              <a:ea typeface="Montserrat"/>
              <a:cs typeface="Montserrat"/>
              <a:sym typeface="Montserrat"/>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4269995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4269995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on a créé </a:t>
            </a:r>
            <a:r>
              <a:rPr lang="fr" sz="1200">
                <a:solidFill>
                  <a:schemeClr val="dk1"/>
                </a:solidFill>
                <a:latin typeface="Montserrat"/>
                <a:ea typeface="Montserrat"/>
                <a:cs typeface="Montserrat"/>
                <a:sym typeface="Montserrat"/>
              </a:rPr>
              <a:t>les </a:t>
            </a:r>
            <a:r>
              <a:rPr b="1" lang="fr" sz="1300">
                <a:solidFill>
                  <a:schemeClr val="dk1"/>
                </a:solidFill>
                <a:latin typeface="Montserrat"/>
                <a:ea typeface="Montserrat"/>
                <a:cs typeface="Montserrat"/>
                <a:sym typeface="Montserrat"/>
              </a:rPr>
              <a:t>WIREFRAMES </a:t>
            </a:r>
            <a:endParaRPr b="1" sz="13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alors ces </a:t>
            </a:r>
            <a:r>
              <a:rPr b="1" lang="fr" sz="1300">
                <a:solidFill>
                  <a:schemeClr val="dk1"/>
                </a:solidFill>
                <a:latin typeface="Montserrat"/>
                <a:ea typeface="Montserrat"/>
                <a:cs typeface="Montserrat"/>
                <a:sym typeface="Montserrat"/>
              </a:rPr>
              <a:t>WIREFRAMES </a:t>
            </a:r>
            <a:endParaRPr b="1" sz="13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ONT PERMIS  de </a:t>
            </a:r>
            <a:r>
              <a:rPr b="1" lang="fr" sz="1300">
                <a:solidFill>
                  <a:schemeClr val="dk1"/>
                </a:solidFill>
                <a:latin typeface="Montserrat"/>
                <a:ea typeface="Montserrat"/>
                <a:cs typeface="Montserrat"/>
                <a:sym typeface="Montserrat"/>
              </a:rPr>
              <a:t>ZONER </a:t>
            </a:r>
            <a:r>
              <a:rPr lang="fr" sz="1200">
                <a:solidFill>
                  <a:schemeClr val="dk1"/>
                </a:solidFill>
                <a:latin typeface="Montserrat"/>
                <a:ea typeface="Montserrat"/>
                <a:cs typeface="Montserrat"/>
                <a:sym typeface="Montserrat"/>
              </a:rPr>
              <a:t>les différentes </a:t>
            </a:r>
            <a:r>
              <a:rPr b="1" lang="fr" sz="1300">
                <a:solidFill>
                  <a:schemeClr val="dk1"/>
                </a:solidFill>
                <a:latin typeface="Montserrat"/>
                <a:ea typeface="Montserrat"/>
                <a:cs typeface="Montserrat"/>
                <a:sym typeface="Montserrat"/>
              </a:rPr>
              <a:t>FONCTIONNALITÉS </a:t>
            </a:r>
            <a:r>
              <a:rPr lang="fr" sz="1200">
                <a:solidFill>
                  <a:schemeClr val="dk1"/>
                </a:solidFill>
                <a:latin typeface="Montserrat"/>
                <a:ea typeface="Montserrat"/>
                <a:cs typeface="Montserrat"/>
                <a:sym typeface="Montserrat"/>
              </a:rPr>
              <a:t>DE </a:t>
            </a:r>
            <a:r>
              <a:rPr b="1" lang="fr" sz="1300">
                <a:solidFill>
                  <a:schemeClr val="dk1"/>
                </a:solidFill>
                <a:latin typeface="Montserrat"/>
                <a:ea typeface="Montserrat"/>
                <a:cs typeface="Montserrat"/>
                <a:sym typeface="Montserrat"/>
              </a:rPr>
              <a:t>CHAQUE </a:t>
            </a:r>
            <a:r>
              <a:rPr lang="fr" sz="1200">
                <a:solidFill>
                  <a:schemeClr val="dk1"/>
                </a:solidFill>
                <a:latin typeface="Montserrat"/>
                <a:ea typeface="Montserrat"/>
                <a:cs typeface="Montserrat"/>
                <a:sym typeface="Montserrat"/>
              </a:rPr>
              <a:t>pages</a:t>
            </a:r>
            <a:endParaRPr sz="12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et permis de </a:t>
            </a:r>
            <a:r>
              <a:rPr b="1" lang="fr" sz="1300">
                <a:solidFill>
                  <a:schemeClr val="dk1"/>
                </a:solidFill>
                <a:latin typeface="Montserrat"/>
                <a:ea typeface="Montserrat"/>
                <a:cs typeface="Montserrat"/>
                <a:sym typeface="Montserrat"/>
              </a:rPr>
              <a:t>DÉTERMINER L’ERGONOMIE </a:t>
            </a:r>
            <a:r>
              <a:rPr lang="fr" sz="1200">
                <a:solidFill>
                  <a:schemeClr val="dk1"/>
                </a:solidFill>
                <a:latin typeface="Montserrat"/>
                <a:ea typeface="Montserrat"/>
                <a:cs typeface="Montserrat"/>
                <a:sym typeface="Montserrat"/>
              </a:rPr>
              <a:t>du site..</a:t>
            </a:r>
            <a:endParaRPr sz="12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DONC MOI j’ai  </a:t>
            </a:r>
            <a:r>
              <a:rPr b="1" lang="fr" sz="1300">
                <a:solidFill>
                  <a:schemeClr val="dk1"/>
                </a:solidFill>
                <a:latin typeface="Montserrat"/>
                <a:ea typeface="Montserrat"/>
                <a:cs typeface="Montserrat"/>
                <a:sym typeface="Montserrat"/>
              </a:rPr>
              <a:t>MAQUETTER </a:t>
            </a:r>
            <a:r>
              <a:rPr lang="fr" sz="1200">
                <a:solidFill>
                  <a:schemeClr val="dk1"/>
                </a:solidFill>
                <a:latin typeface="Montserrat"/>
                <a:ea typeface="Montserrat"/>
                <a:cs typeface="Montserrat"/>
                <a:sym typeface="Montserrat"/>
              </a:rPr>
              <a:t>de la version </a:t>
            </a:r>
            <a:r>
              <a:rPr b="1" lang="fr" sz="1300">
                <a:solidFill>
                  <a:schemeClr val="dk1"/>
                </a:solidFill>
                <a:latin typeface="Montserrat"/>
                <a:ea typeface="Montserrat"/>
                <a:cs typeface="Montserrat"/>
                <a:sym typeface="Montserrat"/>
              </a:rPr>
              <a:t>DESKTOP (bureau) </a:t>
            </a:r>
            <a:r>
              <a:rPr lang="fr" sz="1200">
                <a:solidFill>
                  <a:schemeClr val="dk1"/>
                </a:solidFill>
                <a:latin typeface="Montserrat"/>
                <a:ea typeface="Montserrat"/>
                <a:cs typeface="Montserrat"/>
                <a:sym typeface="Montserrat"/>
              </a:rPr>
              <a:t>de la page </a:t>
            </a:r>
            <a:endParaRPr sz="1200">
              <a:solidFill>
                <a:schemeClr val="dk1"/>
              </a:solidFill>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b="1" lang="fr" sz="1300">
                <a:solidFill>
                  <a:schemeClr val="dk1"/>
                </a:solidFill>
                <a:latin typeface="Montserrat"/>
                <a:ea typeface="Montserrat"/>
                <a:cs typeface="Montserrat"/>
                <a:sym typeface="Montserrat"/>
              </a:rPr>
              <a:t>D’INSCRIPTION D’UN COMMERÇANT</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lang="fr" sz="1200">
                <a:solidFill>
                  <a:schemeClr val="dk1"/>
                </a:solidFill>
                <a:latin typeface="Montserrat"/>
                <a:ea typeface="Montserrat"/>
                <a:cs typeface="Montserrat"/>
                <a:sym typeface="Montserrat"/>
              </a:rPr>
              <a:t>on peut voir</a:t>
            </a:r>
            <a:r>
              <a:rPr b="1" lang="fr" sz="1300">
                <a:solidFill>
                  <a:schemeClr val="dk1"/>
                </a:solidFill>
                <a:latin typeface="Montserrat"/>
                <a:ea typeface="Montserrat"/>
                <a:cs typeface="Montserrat"/>
                <a:sym typeface="Montserrat"/>
              </a:rPr>
              <a:t> MISE EN PLACE </a:t>
            </a:r>
            <a:r>
              <a:rPr lang="fr" sz="1200">
                <a:solidFill>
                  <a:schemeClr val="dk1"/>
                </a:solidFill>
                <a:latin typeface="Montserrat"/>
                <a:ea typeface="Montserrat"/>
                <a:cs typeface="Montserrat"/>
                <a:sym typeface="Montserrat"/>
              </a:rPr>
              <a:t>de la </a:t>
            </a:r>
            <a:r>
              <a:rPr b="1" lang="fr" sz="1300">
                <a:solidFill>
                  <a:schemeClr val="dk1"/>
                </a:solidFill>
                <a:latin typeface="Montserrat"/>
                <a:ea typeface="Montserrat"/>
                <a:cs typeface="Montserrat"/>
                <a:sym typeface="Montserrat"/>
              </a:rPr>
              <a:t>USER STORY </a:t>
            </a:r>
            <a:r>
              <a:rPr lang="fr" sz="1200">
                <a:solidFill>
                  <a:schemeClr val="dk1"/>
                </a:solidFill>
                <a:latin typeface="Montserrat"/>
                <a:ea typeface="Montserrat"/>
                <a:cs typeface="Montserrat"/>
                <a:sym typeface="Montserrat"/>
              </a:rPr>
              <a:t>du</a:t>
            </a:r>
            <a:r>
              <a:rPr b="1" lang="fr" sz="1300">
                <a:solidFill>
                  <a:schemeClr val="dk1"/>
                </a:solidFill>
                <a:latin typeface="Montserrat"/>
                <a:ea typeface="Montserrat"/>
                <a:cs typeface="Montserrat"/>
                <a:sym typeface="Montserrat"/>
              </a:rPr>
              <a:t> COMMERÇANT</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en tant que Commerçant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je veux pouvoir savoir sur quelle page je me trouve dans l’application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afin de faciliter ma recherche</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sz="12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rPr b="1" lang="fr" sz="1300">
                <a:solidFill>
                  <a:schemeClr val="dk1"/>
                </a:solidFill>
                <a:latin typeface="Montserrat"/>
                <a:ea typeface="Montserrat"/>
                <a:cs typeface="Montserrat"/>
                <a:sym typeface="Montserrat"/>
              </a:rPr>
              <a:t>INDICATION VISUELLE PAGE ACTIVE</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fr" sz="1300">
                <a:solidFill>
                  <a:schemeClr val="dk1"/>
                </a:solidFill>
                <a:latin typeface="Montserrat"/>
                <a:ea typeface="Montserrat"/>
                <a:cs typeface="Montserrat"/>
                <a:sym typeface="Montserrat"/>
              </a:rPr>
              <a:t>ENTRE </a:t>
            </a:r>
            <a:r>
              <a:rPr lang="fr" sz="1200">
                <a:solidFill>
                  <a:schemeClr val="dk1"/>
                </a:solidFill>
                <a:latin typeface="Montserrat"/>
                <a:ea typeface="Montserrat"/>
                <a:cs typeface="Montserrat"/>
                <a:sym typeface="Montserrat"/>
              </a:rPr>
              <a:t>la version </a:t>
            </a:r>
            <a:r>
              <a:rPr b="1" lang="fr" sz="1300">
                <a:solidFill>
                  <a:schemeClr val="dk1"/>
                </a:solidFill>
                <a:latin typeface="Montserrat"/>
                <a:ea typeface="Montserrat"/>
                <a:cs typeface="Montserrat"/>
                <a:sym typeface="Montserrat"/>
              </a:rPr>
              <a:t>DESKTOP </a:t>
            </a:r>
            <a:r>
              <a:rPr lang="fr" sz="1200">
                <a:solidFill>
                  <a:schemeClr val="dk1"/>
                </a:solidFill>
                <a:latin typeface="Montserrat"/>
                <a:ea typeface="Montserrat"/>
                <a:cs typeface="Montserrat"/>
                <a:sym typeface="Montserrat"/>
              </a:rPr>
              <a:t>et </a:t>
            </a:r>
            <a:r>
              <a:rPr b="1" lang="fr" sz="1300">
                <a:solidFill>
                  <a:schemeClr val="dk1"/>
                </a:solidFill>
                <a:latin typeface="Montserrat"/>
                <a:ea typeface="Montserrat"/>
                <a:cs typeface="Montserrat"/>
                <a:sym typeface="Montserrat"/>
              </a:rPr>
              <a:t>MOBILE </a:t>
            </a:r>
            <a:r>
              <a:rPr lang="fr" sz="1200">
                <a:solidFill>
                  <a:schemeClr val="dk1"/>
                </a:solidFill>
                <a:latin typeface="Montserrat"/>
                <a:ea typeface="Montserrat"/>
                <a:cs typeface="Montserrat"/>
                <a:sym typeface="Montserrat"/>
              </a:rPr>
              <a:t>j’ai gardé les </a:t>
            </a:r>
            <a:r>
              <a:rPr b="1" lang="fr" sz="1300">
                <a:solidFill>
                  <a:schemeClr val="dk1"/>
                </a:solidFill>
                <a:latin typeface="Montserrat"/>
                <a:ea typeface="Montserrat"/>
                <a:cs typeface="Montserrat"/>
                <a:sym typeface="Montserrat"/>
              </a:rPr>
              <a:t>ICÔNES </a:t>
            </a:r>
            <a:r>
              <a:rPr lang="fr" sz="1200">
                <a:solidFill>
                  <a:schemeClr val="dk1"/>
                </a:solidFill>
                <a:latin typeface="Montserrat"/>
                <a:ea typeface="Montserrat"/>
                <a:cs typeface="Montserrat"/>
                <a:sym typeface="Montserrat"/>
              </a:rPr>
              <a:t>de navigation et supprimé </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les </a:t>
            </a:r>
            <a:r>
              <a:rPr b="1" lang="fr" sz="1300">
                <a:solidFill>
                  <a:schemeClr val="dk1"/>
                </a:solidFill>
                <a:latin typeface="Montserrat"/>
                <a:ea typeface="Montserrat"/>
                <a:cs typeface="Montserrat"/>
                <a:sym typeface="Montserrat"/>
              </a:rPr>
              <a:t>LIENS TEXTUELS</a:t>
            </a:r>
            <a:r>
              <a:rPr lang="fr" sz="1200">
                <a:solidFill>
                  <a:schemeClr val="dk1"/>
                </a:solidFill>
                <a:latin typeface="Montserrat"/>
                <a:ea typeface="Montserrat"/>
                <a:cs typeface="Montserrat"/>
                <a:sym typeface="Montserrat"/>
              </a:rPr>
              <a:t> et </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 j'ai ADAPTÉ</a:t>
            </a:r>
            <a:r>
              <a:rPr b="1" lang="fr">
                <a:solidFill>
                  <a:schemeClr val="dk1"/>
                </a:solidFill>
                <a:latin typeface="Montserrat"/>
                <a:ea typeface="Montserrat"/>
                <a:cs typeface="Montserrat"/>
                <a:sym typeface="Montserrat"/>
              </a:rPr>
              <a:t> </a:t>
            </a:r>
            <a:r>
              <a:rPr lang="fr" sz="1200">
                <a:solidFill>
                  <a:schemeClr val="dk1"/>
                </a:solidFill>
                <a:latin typeface="Montserrat"/>
                <a:ea typeface="Montserrat"/>
                <a:cs typeface="Montserrat"/>
                <a:sym typeface="Montserrat"/>
              </a:rPr>
              <a:t>la </a:t>
            </a:r>
            <a:r>
              <a:rPr b="1" lang="fr" sz="1300">
                <a:solidFill>
                  <a:schemeClr val="dk1"/>
                </a:solidFill>
                <a:latin typeface="Montserrat"/>
                <a:ea typeface="Montserrat"/>
                <a:cs typeface="Montserrat"/>
                <a:sym typeface="Montserrat"/>
              </a:rPr>
              <a:t>TAILLE</a:t>
            </a:r>
            <a:r>
              <a:rPr lang="fr" sz="1200">
                <a:solidFill>
                  <a:schemeClr val="dk1"/>
                </a:solidFill>
                <a:latin typeface="Montserrat"/>
                <a:ea typeface="Montserrat"/>
                <a:cs typeface="Montserrat"/>
                <a:sym typeface="Montserrat"/>
              </a:rPr>
              <a:t> des </a:t>
            </a:r>
            <a:r>
              <a:rPr b="1" lang="fr" sz="1300">
                <a:solidFill>
                  <a:schemeClr val="dk1"/>
                </a:solidFill>
                <a:latin typeface="Montserrat"/>
                <a:ea typeface="Montserrat"/>
                <a:cs typeface="Montserrat"/>
                <a:sym typeface="Montserrat"/>
              </a:rPr>
              <a:t>DIFFÉRENTS ÉLÉMENTS </a:t>
            </a:r>
            <a:endParaRPr b="1" sz="13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rPr b="1" lang="fr" sz="1300">
                <a:solidFill>
                  <a:schemeClr val="dk1"/>
                </a:solidFill>
                <a:latin typeface="Montserrat"/>
                <a:ea typeface="Montserrat"/>
                <a:cs typeface="Montserrat"/>
                <a:sym typeface="Montserrat"/>
              </a:rPr>
              <a:t>EN FONCTION DES BREAKPOINTS</a:t>
            </a:r>
            <a:endParaRPr b="1" sz="1300">
              <a:solidFill>
                <a:schemeClr val="dk1"/>
              </a:solidFill>
              <a:latin typeface="Montserrat"/>
              <a:ea typeface="Montserrat"/>
              <a:cs typeface="Montserrat"/>
              <a:sym typeface="Montserrat"/>
            </a:endParaRPr>
          </a:p>
          <a:p>
            <a:pPr indent="0" lvl="0" marL="0" rtl="0" algn="l">
              <a:lnSpc>
                <a:spcPct val="115000"/>
              </a:lnSpc>
              <a:spcBef>
                <a:spcPts val="0"/>
              </a:spcBef>
              <a:spcAft>
                <a:spcPts val="0"/>
              </a:spcAft>
              <a:buNone/>
            </a:pPr>
            <a:r>
              <a:t/>
            </a:r>
            <a:endParaRPr b="1" sz="1300">
              <a:solidFill>
                <a:schemeClr val="dk1"/>
              </a:solidFill>
              <a:latin typeface="Montserrat"/>
              <a:ea typeface="Montserrat"/>
              <a:cs typeface="Montserrat"/>
              <a:sym typeface="Montserrat"/>
            </a:endParaRPr>
          </a:p>
          <a:p>
            <a:pPr indent="0" lvl="0" marL="0" rtl="0" algn="l">
              <a:spcBef>
                <a:spcPts val="0"/>
              </a:spcBef>
              <a:spcAft>
                <a:spcPts val="0"/>
              </a:spcAft>
              <a:buNone/>
            </a:pPr>
            <a:r>
              <a:t/>
            </a:r>
            <a:endParaRPr/>
          </a:p>
          <a:p>
            <a:pPr indent="0" lvl="0" marL="0" rtl="0" algn="l">
              <a:lnSpc>
                <a:spcPct val="115000"/>
              </a:lnSpc>
              <a:spcBef>
                <a:spcPts val="0"/>
              </a:spcBef>
              <a:spcAft>
                <a:spcPts val="0"/>
              </a:spcAft>
              <a:buClr>
                <a:schemeClr val="dk1"/>
              </a:buClr>
              <a:buSzPts val="1100"/>
              <a:buFont typeface="Arial"/>
              <a:buNone/>
            </a:pPr>
            <a:r>
              <a:rPr b="1" lang="fr" sz="1250">
                <a:solidFill>
                  <a:schemeClr val="dk1"/>
                </a:solidFill>
                <a:highlight>
                  <a:schemeClr val="lt1"/>
                </a:highlight>
                <a:latin typeface="Montserrat"/>
                <a:ea typeface="Montserrat"/>
                <a:cs typeface="Montserrat"/>
                <a:sym typeface="Montserrat"/>
              </a:rPr>
              <a:t>Enfin pour </a:t>
            </a:r>
            <a:r>
              <a:rPr lang="fr" sz="1250">
                <a:solidFill>
                  <a:schemeClr val="dk1"/>
                </a:solidFill>
                <a:highlight>
                  <a:schemeClr val="lt1"/>
                </a:highlight>
                <a:latin typeface="Montserrat"/>
                <a:ea typeface="Montserrat"/>
                <a:cs typeface="Montserrat"/>
                <a:sym typeface="Montserrat"/>
              </a:rPr>
              <a:t>organiser les données nécessaires à la </a:t>
            </a:r>
            <a:r>
              <a:rPr b="1" lang="fr" sz="1250">
                <a:solidFill>
                  <a:schemeClr val="dk1"/>
                </a:solidFill>
                <a:highlight>
                  <a:schemeClr val="lt1"/>
                </a:highlight>
                <a:latin typeface="Montserrat"/>
                <a:ea typeface="Montserrat"/>
                <a:cs typeface="Montserrat"/>
                <a:sym typeface="Montserrat"/>
              </a:rPr>
              <a:t>CONCEPTION </a:t>
            </a:r>
            <a:r>
              <a:rPr lang="fr" sz="1250">
                <a:solidFill>
                  <a:schemeClr val="dk1"/>
                </a:solidFill>
                <a:highlight>
                  <a:schemeClr val="lt1"/>
                </a:highlight>
                <a:latin typeface="Montserrat"/>
                <a:ea typeface="Montserrat"/>
                <a:cs typeface="Montserrat"/>
                <a:sym typeface="Montserrat"/>
              </a:rPr>
              <a:t>de notre </a:t>
            </a:r>
            <a:r>
              <a:rPr b="1" lang="fr" sz="1250">
                <a:solidFill>
                  <a:schemeClr val="dk1"/>
                </a:solidFill>
                <a:highlight>
                  <a:schemeClr val="lt1"/>
                </a:highlight>
                <a:latin typeface="Montserrat"/>
                <a:ea typeface="Montserrat"/>
                <a:cs typeface="Montserrat"/>
                <a:sym typeface="Montserrat"/>
              </a:rPr>
              <a:t>BDD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b7f8a6928b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b7f8a6928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fr" sz="1250">
                <a:highlight>
                  <a:schemeClr val="lt1"/>
                </a:highlight>
                <a:latin typeface="Montserrat"/>
                <a:ea typeface="Montserrat"/>
                <a:cs typeface="Montserrat"/>
                <a:sym typeface="Montserrat"/>
              </a:rPr>
              <a:t>PRODUIRE </a:t>
            </a:r>
            <a:r>
              <a:rPr lang="fr" sz="1250">
                <a:highlight>
                  <a:schemeClr val="lt1"/>
                </a:highlight>
                <a:latin typeface="Montserrat"/>
                <a:ea typeface="Montserrat"/>
                <a:cs typeface="Montserrat"/>
                <a:sym typeface="Montserrat"/>
              </a:rPr>
              <a:t>le </a:t>
            </a:r>
            <a:r>
              <a:rPr b="1" lang="fr" sz="1250">
                <a:highlight>
                  <a:schemeClr val="lt1"/>
                </a:highlight>
                <a:latin typeface="Montserrat"/>
                <a:ea typeface="Montserrat"/>
                <a:cs typeface="Montserrat"/>
                <a:sym typeface="Montserrat"/>
              </a:rPr>
              <a:t>MCD</a:t>
            </a:r>
            <a:endParaRPr b="1" sz="1250">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b="1" sz="1250">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fr" sz="1250">
                <a:highlight>
                  <a:schemeClr val="lt1"/>
                </a:highlight>
                <a:latin typeface="Montserrat"/>
                <a:ea typeface="Montserrat"/>
                <a:cs typeface="Montserrat"/>
                <a:sym typeface="Montserrat"/>
              </a:rPr>
              <a:t>MODÈLE</a:t>
            </a:r>
            <a:r>
              <a:rPr lang="fr" sz="1250">
                <a:highlight>
                  <a:schemeClr val="lt1"/>
                </a:highlight>
                <a:latin typeface="Montserrat"/>
                <a:ea typeface="Montserrat"/>
                <a:cs typeface="Montserrat"/>
                <a:sym typeface="Montserrat"/>
              </a:rPr>
              <a:t> </a:t>
            </a:r>
            <a:r>
              <a:rPr b="1" lang="fr" sz="1250">
                <a:highlight>
                  <a:schemeClr val="lt1"/>
                </a:highlight>
                <a:latin typeface="Montserrat"/>
                <a:ea typeface="Montserrat"/>
                <a:cs typeface="Montserrat"/>
                <a:sym typeface="Montserrat"/>
              </a:rPr>
              <a:t>CONCEPTUEL DE </a:t>
            </a:r>
            <a:r>
              <a:rPr b="1" lang="fr" sz="1250">
                <a:highlight>
                  <a:schemeClr val="lt1"/>
                </a:highlight>
                <a:latin typeface="Montserrat"/>
                <a:ea typeface="Montserrat"/>
                <a:cs typeface="Montserrat"/>
                <a:sym typeface="Montserrat"/>
              </a:rPr>
              <a:t>DONNÉES</a:t>
            </a:r>
            <a:r>
              <a:rPr b="1" lang="fr" sz="1250">
                <a:highlight>
                  <a:schemeClr val="lt1"/>
                </a:highlight>
                <a:latin typeface="Montserrat"/>
                <a:ea typeface="Montserrat"/>
                <a:cs typeface="Montserrat"/>
                <a:sym typeface="Montserrat"/>
              </a:rPr>
              <a:t> </a:t>
            </a:r>
            <a:r>
              <a:rPr lang="fr" sz="1250">
                <a:highlight>
                  <a:schemeClr val="lt1"/>
                </a:highlight>
                <a:latin typeface="Montserrat"/>
                <a:ea typeface="Montserrat"/>
                <a:cs typeface="Montserrat"/>
                <a:sym typeface="Montserrat"/>
              </a:rPr>
              <a:t>issu de la </a:t>
            </a:r>
            <a:r>
              <a:rPr lang="fr" sz="1250">
                <a:highlight>
                  <a:schemeClr val="lt1"/>
                </a:highlight>
                <a:latin typeface="Montserrat"/>
                <a:ea typeface="Montserrat"/>
                <a:cs typeface="Montserrat"/>
                <a:sym typeface="Montserrat"/>
              </a:rPr>
              <a:t>méthode </a:t>
            </a:r>
            <a:r>
              <a:rPr b="1" lang="fr" sz="1250">
                <a:highlight>
                  <a:schemeClr val="lt1"/>
                </a:highlight>
                <a:latin typeface="Montserrat"/>
                <a:ea typeface="Montserrat"/>
                <a:cs typeface="Montserrat"/>
                <a:sym typeface="Montserrat"/>
              </a:rPr>
              <a:t>MERISE</a:t>
            </a:r>
            <a:r>
              <a:rPr lang="fr" sz="1250">
                <a:highlight>
                  <a:schemeClr val="lt1"/>
                </a:highlight>
                <a:latin typeface="Montserrat"/>
                <a:ea typeface="Montserrat"/>
                <a:cs typeface="Montserrat"/>
                <a:sym typeface="Montserrat"/>
              </a:rPr>
              <a:t>.</a:t>
            </a:r>
            <a:endParaRPr b="1" sz="1250">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t/>
            </a:r>
            <a:endParaRPr sz="1250">
              <a:solidFill>
                <a:srgbClr val="5F6368"/>
              </a:solidFill>
              <a:highlight>
                <a:schemeClr val="lt1"/>
              </a:highlight>
              <a:latin typeface="Montserrat"/>
              <a:ea typeface="Montserrat"/>
              <a:cs typeface="Montserrat"/>
              <a:sym typeface="Montserrat"/>
            </a:endParaRPr>
          </a:p>
          <a:p>
            <a:pPr indent="0" lvl="0" marL="0" rtl="0" algn="l">
              <a:lnSpc>
                <a:spcPct val="150000"/>
              </a:lnSpc>
              <a:spcBef>
                <a:spcPts val="0"/>
              </a:spcBef>
              <a:spcAft>
                <a:spcPts val="0"/>
              </a:spcAft>
              <a:buNone/>
            </a:pPr>
            <a:r>
              <a:rPr b="1" lang="fr" sz="1300">
                <a:highlight>
                  <a:schemeClr val="lt1"/>
                </a:highlight>
                <a:latin typeface="Montserrat"/>
                <a:ea typeface="Montserrat"/>
                <a:cs typeface="Montserrat"/>
                <a:sym typeface="Montserrat"/>
              </a:rPr>
              <a:t>ALORS </a:t>
            </a:r>
            <a:r>
              <a:rPr lang="fr" sz="1200">
                <a:highlight>
                  <a:schemeClr val="lt1"/>
                </a:highlight>
                <a:latin typeface="Montserrat"/>
                <a:ea typeface="Montserrat"/>
                <a:cs typeface="Montserrat"/>
                <a:sym typeface="Montserrat"/>
              </a:rPr>
              <a:t>ce </a:t>
            </a:r>
            <a:r>
              <a:rPr b="1" lang="fr" sz="1200">
                <a:highlight>
                  <a:schemeClr val="lt1"/>
                </a:highlight>
                <a:latin typeface="Montserrat"/>
                <a:ea typeface="Montserrat"/>
                <a:cs typeface="Montserrat"/>
                <a:sym typeface="Montserrat"/>
              </a:rPr>
              <a:t>schéma </a:t>
            </a:r>
            <a:r>
              <a:rPr lang="fr" sz="1200">
                <a:highlight>
                  <a:schemeClr val="lt1"/>
                </a:highlight>
                <a:latin typeface="Montserrat"/>
                <a:ea typeface="Montserrat"/>
                <a:cs typeface="Montserrat"/>
                <a:sym typeface="Montserrat"/>
              </a:rPr>
              <a:t>que l’on peut voir est (</a:t>
            </a:r>
            <a:r>
              <a:rPr b="1" lang="fr" sz="1300">
                <a:highlight>
                  <a:schemeClr val="lt1"/>
                </a:highlight>
                <a:latin typeface="Montserrat"/>
                <a:ea typeface="Montserrat"/>
                <a:cs typeface="Montserrat"/>
                <a:sym typeface="Montserrat"/>
              </a:rPr>
              <a:t>figure</a:t>
            </a:r>
            <a:r>
              <a:rPr lang="fr" sz="1200">
                <a:highlight>
                  <a:schemeClr val="lt1"/>
                </a:highlight>
                <a:latin typeface="Montserrat"/>
                <a:ea typeface="Montserrat"/>
                <a:cs typeface="Montserrat"/>
                <a:sym typeface="Montserrat"/>
              </a:rPr>
              <a:t> 1) </a:t>
            </a:r>
            <a:endParaRPr sz="1200">
              <a:latin typeface="Montserrat"/>
              <a:ea typeface="Montserrat"/>
              <a:cs typeface="Montserrat"/>
              <a:sym typeface="Montserrat"/>
            </a:endParaRPr>
          </a:p>
          <a:p>
            <a:pPr indent="-304800" lvl="0" marL="4572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Composé :</a:t>
            </a:r>
            <a:endParaRPr sz="12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entitées elle sont elles même composées</a:t>
            </a:r>
            <a:endParaRPr sz="1200">
              <a:solidFill>
                <a:schemeClr val="dk1"/>
              </a:solidFill>
              <a:latin typeface="Montserrat"/>
              <a:ea typeface="Montserrat"/>
              <a:cs typeface="Montserrat"/>
              <a:sym typeface="Montserrat"/>
            </a:endParaRPr>
          </a:p>
          <a:p>
            <a:pPr indent="-304800" lvl="2" marL="13716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déterminant souligné</a:t>
            </a:r>
            <a:endParaRPr sz="1200">
              <a:solidFill>
                <a:schemeClr val="dk1"/>
              </a:solidFill>
              <a:latin typeface="Montserrat"/>
              <a:ea typeface="Montserrat"/>
              <a:cs typeface="Montserrat"/>
              <a:sym typeface="Montserrat"/>
            </a:endParaRPr>
          </a:p>
          <a:p>
            <a:pPr indent="-304800" lvl="2" marL="13716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Attributs décrivent l’entité en question</a:t>
            </a:r>
            <a:endParaRPr sz="12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relations verbalisées qui lient 2 entités</a:t>
            </a:r>
            <a:endParaRPr sz="1200">
              <a:solidFill>
                <a:schemeClr val="dk1"/>
              </a:solidFill>
              <a:latin typeface="Montserrat"/>
              <a:ea typeface="Montserrat"/>
              <a:cs typeface="Montserrat"/>
              <a:sym typeface="Montserrat"/>
            </a:endParaRPr>
          </a:p>
          <a:p>
            <a:pPr indent="-304800" lvl="1" marL="914400" rtl="0" algn="l">
              <a:lnSpc>
                <a:spcPct val="150000"/>
              </a:lnSpc>
              <a:spcBef>
                <a:spcPts val="0"/>
              </a:spcBef>
              <a:spcAft>
                <a:spcPts val="0"/>
              </a:spcAft>
              <a:buClr>
                <a:schemeClr val="dk1"/>
              </a:buClr>
              <a:buSzPts val="1200"/>
              <a:buFont typeface="Montserrat"/>
              <a:buChar char="-"/>
            </a:pPr>
            <a:r>
              <a:rPr lang="fr" sz="1200">
                <a:solidFill>
                  <a:schemeClr val="dk1"/>
                </a:solidFill>
                <a:latin typeface="Montserrat"/>
                <a:ea typeface="Montserrat"/>
                <a:cs typeface="Montserrat"/>
                <a:sym typeface="Montserrat"/>
              </a:rPr>
              <a:t>cardinalités </a:t>
            </a:r>
            <a:r>
              <a:rPr lang="fr" sz="1400">
                <a:solidFill>
                  <a:schemeClr val="dk1"/>
                </a:solidFill>
                <a:latin typeface="Montserrat"/>
                <a:ea typeface="Montserrat"/>
                <a:cs typeface="Montserrat"/>
                <a:sym typeface="Montserrat"/>
              </a:rPr>
              <a:t>se sont </a:t>
            </a:r>
            <a:r>
              <a:rPr lang="fr" sz="1200">
                <a:solidFill>
                  <a:schemeClr val="dk1"/>
                </a:solidFill>
                <a:latin typeface="Montserrat"/>
                <a:ea typeface="Montserrat"/>
                <a:cs typeface="Montserrat"/>
                <a:sym typeface="Montserrat"/>
              </a:rPr>
              <a:t>les </a:t>
            </a:r>
            <a:r>
              <a:rPr b="1" lang="fr" sz="1300">
                <a:solidFill>
                  <a:schemeClr val="dk1"/>
                </a:solidFill>
                <a:latin typeface="Montserrat"/>
                <a:ea typeface="Montserrat"/>
                <a:cs typeface="Montserrat"/>
                <a:sym typeface="Montserrat"/>
              </a:rPr>
              <a:t>QUANTITÉS MIN </a:t>
            </a:r>
            <a:r>
              <a:rPr lang="fr" sz="1200">
                <a:solidFill>
                  <a:schemeClr val="dk1"/>
                </a:solidFill>
                <a:latin typeface="Montserrat"/>
                <a:ea typeface="Montserrat"/>
                <a:cs typeface="Montserrat"/>
                <a:sym typeface="Montserrat"/>
              </a:rPr>
              <a:t>(gauche) et </a:t>
            </a:r>
            <a:r>
              <a:rPr b="1" lang="fr" sz="1300">
                <a:solidFill>
                  <a:schemeClr val="dk1"/>
                </a:solidFill>
                <a:latin typeface="Montserrat"/>
                <a:ea typeface="Montserrat"/>
                <a:cs typeface="Montserrat"/>
                <a:sym typeface="Montserrat"/>
              </a:rPr>
              <a:t>MAX </a:t>
            </a:r>
            <a:r>
              <a:rPr lang="fr" sz="1200">
                <a:solidFill>
                  <a:schemeClr val="dk1"/>
                </a:solidFill>
                <a:latin typeface="Montserrat"/>
                <a:ea typeface="Montserrat"/>
                <a:cs typeface="Montserrat"/>
                <a:sym typeface="Montserrat"/>
              </a:rPr>
              <a:t>(droite) </a:t>
            </a:r>
            <a:endParaRPr sz="1200">
              <a:solidFill>
                <a:schemeClr val="dk1"/>
              </a:solidFill>
              <a:latin typeface="Montserrat"/>
              <a:ea typeface="Montserrat"/>
              <a:cs typeface="Montserrat"/>
              <a:sym typeface="Montserrat"/>
            </a:endParaRPr>
          </a:p>
          <a:p>
            <a:pPr indent="0" lvl="0" marL="91440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qui </a:t>
            </a:r>
            <a:r>
              <a:rPr b="1" lang="fr" sz="1300">
                <a:solidFill>
                  <a:schemeClr val="dk1"/>
                </a:solidFill>
                <a:latin typeface="Montserrat"/>
                <a:ea typeface="Montserrat"/>
                <a:cs typeface="Montserrat"/>
                <a:sym typeface="Montserrat"/>
              </a:rPr>
              <a:t>PEUVENT EXISTER </a:t>
            </a:r>
            <a:r>
              <a:rPr lang="fr" sz="1200">
                <a:solidFill>
                  <a:schemeClr val="dk1"/>
                </a:solidFill>
                <a:latin typeface="Montserrat"/>
                <a:ea typeface="Montserrat"/>
                <a:cs typeface="Montserrat"/>
                <a:sym typeface="Montserrat"/>
              </a:rPr>
              <a:t>dans 2 entités en relation</a:t>
            </a:r>
            <a:endParaRPr sz="1200">
              <a:solidFill>
                <a:schemeClr val="dk1"/>
              </a:solidFill>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304800" lvl="0" marL="457200" rtl="0" algn="l">
              <a:lnSpc>
                <a:spcPct val="150000"/>
              </a:lnSpc>
              <a:spcBef>
                <a:spcPts val="0"/>
              </a:spcBef>
              <a:spcAft>
                <a:spcPts val="0"/>
              </a:spcAft>
              <a:buSzPts val="1200"/>
              <a:buFont typeface="Montserrat"/>
              <a:buChar char="-"/>
            </a:pPr>
            <a:r>
              <a:rPr b="1" lang="fr" sz="1300">
                <a:solidFill>
                  <a:schemeClr val="dk1"/>
                </a:solidFill>
                <a:latin typeface="Montserrat"/>
                <a:ea typeface="Montserrat"/>
                <a:cs typeface="Montserrat"/>
                <a:sym typeface="Montserrat"/>
              </a:rPr>
              <a:t>DONC QUAND ANALYSE </a:t>
            </a:r>
            <a:r>
              <a:rPr lang="fr" sz="1200">
                <a:solidFill>
                  <a:schemeClr val="dk1"/>
                </a:solidFill>
                <a:latin typeface="Montserrat"/>
                <a:ea typeface="Montserrat"/>
                <a:cs typeface="Montserrat"/>
                <a:sym typeface="Montserrat"/>
              </a:rPr>
              <a:t>ce modèle et les cardinalités </a:t>
            </a:r>
            <a:endParaRPr sz="1200">
              <a:solidFill>
                <a:schemeClr val="dk1"/>
              </a:solidFill>
              <a:latin typeface="Montserrat"/>
              <a:ea typeface="Montserrat"/>
              <a:cs typeface="Montserrat"/>
              <a:sym typeface="Montserrat"/>
            </a:endParaRPr>
          </a:p>
          <a:p>
            <a:pPr indent="0" lvl="0" marL="457200" rtl="0" algn="l">
              <a:lnSpc>
                <a:spcPct val="150000"/>
              </a:lnSpc>
              <a:spcBef>
                <a:spcPts val="0"/>
              </a:spcBef>
              <a:spcAft>
                <a:spcPts val="0"/>
              </a:spcAft>
              <a:buNone/>
            </a:pPr>
            <a:r>
              <a:rPr lang="fr" sz="1200">
                <a:solidFill>
                  <a:schemeClr val="dk1"/>
                </a:solidFill>
                <a:latin typeface="Montserrat"/>
                <a:ea typeface="Montserrat"/>
                <a:cs typeface="Montserrat"/>
                <a:sym typeface="Montserrat"/>
              </a:rPr>
              <a:t>je n’aurai pas seulement 6 </a:t>
            </a:r>
            <a:r>
              <a:rPr b="1" lang="fr" sz="1300">
                <a:solidFill>
                  <a:schemeClr val="dk1"/>
                </a:solidFill>
                <a:latin typeface="Montserrat"/>
                <a:ea typeface="Montserrat"/>
                <a:cs typeface="Montserrat"/>
                <a:sym typeface="Montserrat"/>
              </a:rPr>
              <a:t>TABLES </a:t>
            </a:r>
            <a:r>
              <a:rPr lang="fr" sz="1200">
                <a:solidFill>
                  <a:schemeClr val="dk1"/>
                </a:solidFill>
                <a:latin typeface="Montserrat"/>
                <a:ea typeface="Montserrat"/>
                <a:cs typeface="Montserrat"/>
                <a:sym typeface="Montserrat"/>
              </a:rPr>
              <a:t>mais 9 dans ma BDD </a:t>
            </a:r>
            <a:endParaRPr sz="1200">
              <a:latin typeface="Montserrat"/>
              <a:ea typeface="Montserrat"/>
              <a:cs typeface="Montserrat"/>
              <a:sym typeface="Montserrat"/>
            </a:endParaRPr>
          </a:p>
          <a:p>
            <a:pPr indent="-304800" lvl="1" marL="914400" rtl="0" algn="l">
              <a:lnSpc>
                <a:spcPct val="150000"/>
              </a:lnSpc>
              <a:spcBef>
                <a:spcPts val="0"/>
              </a:spcBef>
              <a:spcAft>
                <a:spcPts val="0"/>
              </a:spcAft>
              <a:buSzPts val="1200"/>
              <a:buFont typeface="Montserrat"/>
              <a:buChar char="-"/>
            </a:pPr>
            <a:r>
              <a:rPr lang="fr" sz="1200">
                <a:latin typeface="Montserrat"/>
                <a:ea typeface="Montserrat"/>
                <a:cs typeface="Montserrat"/>
                <a:sym typeface="Montserrat"/>
              </a:rPr>
              <a:t>avec les relations </a:t>
            </a:r>
            <a:r>
              <a:rPr b="1" lang="fr" sz="1300">
                <a:latin typeface="Montserrat"/>
                <a:ea typeface="Montserrat"/>
                <a:cs typeface="Montserrat"/>
                <a:sym typeface="Montserrat"/>
              </a:rPr>
              <a:t>OPEN POSSESS </a:t>
            </a:r>
            <a:r>
              <a:rPr lang="fr" sz="1200">
                <a:latin typeface="Montserrat"/>
                <a:ea typeface="Montserrat"/>
                <a:cs typeface="Montserrat"/>
                <a:sym typeface="Montserrat"/>
              </a:rPr>
              <a:t>et </a:t>
            </a:r>
            <a:r>
              <a:rPr b="1" lang="fr" sz="1300">
                <a:latin typeface="Montserrat"/>
                <a:ea typeface="Montserrat"/>
                <a:cs typeface="Montserrat"/>
                <a:sym typeface="Montserrat"/>
              </a:rPr>
              <a:t>HAVE</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PARCE QUE SELON LE MODÈLE LOGIQUE DE DONNÉES</a:t>
            </a:r>
            <a:r>
              <a:rPr lang="fr"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lorsqu’une les 2 </a:t>
            </a:r>
            <a:r>
              <a:rPr b="1" lang="fr" sz="1300">
                <a:latin typeface="Montserrat"/>
                <a:ea typeface="Montserrat"/>
                <a:cs typeface="Montserrat"/>
                <a:sym typeface="Montserrat"/>
              </a:rPr>
              <a:t>CARDINALITE </a:t>
            </a:r>
            <a:r>
              <a:rPr lang="fr" sz="1200">
                <a:latin typeface="Montserrat"/>
                <a:ea typeface="Montserrat"/>
                <a:cs typeface="Montserrat"/>
                <a:sym typeface="Montserrat"/>
              </a:rPr>
              <a:t> </a:t>
            </a:r>
            <a:r>
              <a:rPr b="1" lang="fr" sz="1300">
                <a:solidFill>
                  <a:schemeClr val="dk1"/>
                </a:solidFill>
                <a:latin typeface="Montserrat"/>
                <a:ea typeface="Montserrat"/>
                <a:cs typeface="Montserrat"/>
                <a:sym typeface="Montserrat"/>
              </a:rPr>
              <a:t>MAX</a:t>
            </a:r>
            <a:r>
              <a:rPr lang="fr" sz="1200">
                <a:latin typeface="Montserrat"/>
                <a:ea typeface="Montserrat"/>
                <a:cs typeface="Montserrat"/>
                <a:sym typeface="Montserrat"/>
              </a:rPr>
              <a:t>. vallent  </a:t>
            </a:r>
            <a:r>
              <a:rPr b="1" i="1" lang="fr" sz="1400">
                <a:latin typeface="Montserrat"/>
                <a:ea typeface="Montserrat"/>
                <a:cs typeface="Montserrat"/>
                <a:sym typeface="Montserrat"/>
              </a:rPr>
              <a:t>n</a:t>
            </a:r>
            <a:r>
              <a:rPr lang="fr" sz="1200">
                <a:latin typeface="Montserrat"/>
                <a:ea typeface="Montserrat"/>
                <a:cs typeface="Montserrat"/>
                <a:sym typeface="Montserrat"/>
              </a:rPr>
              <a:t> alors on a une</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TABLE SUPPLÉMENTAIRE</a:t>
            </a:r>
            <a:r>
              <a:rPr lang="fr" sz="1200">
                <a:latin typeface="Montserrat"/>
                <a:ea typeface="Montserrat"/>
                <a:cs typeface="Montserrat"/>
                <a:sym typeface="Montserrat"/>
              </a:rPr>
              <a:t>  que l’on appelle </a:t>
            </a:r>
            <a:r>
              <a:rPr b="1" lang="fr" sz="1300">
                <a:latin typeface="Montserrat"/>
                <a:ea typeface="Montserrat"/>
                <a:cs typeface="Montserrat"/>
                <a:sym typeface="Montserrat"/>
              </a:rPr>
              <a:t>TABLE D’ASSOCIATION</a:t>
            </a:r>
            <a:r>
              <a:rPr lang="fr" sz="1200">
                <a:latin typeface="Montserrat"/>
                <a:ea typeface="Montserrat"/>
                <a:cs typeface="Montserrat"/>
                <a:sym typeface="Montserrat"/>
              </a:rPr>
              <a:t> qui est </a:t>
            </a:r>
            <a:r>
              <a:rPr b="1" lang="fr" sz="1300">
                <a:latin typeface="Montserrat"/>
                <a:ea typeface="Montserrat"/>
                <a:cs typeface="Montserrat"/>
                <a:sym typeface="Montserrat"/>
              </a:rPr>
              <a:t>CRÉÉE </a:t>
            </a:r>
            <a:r>
              <a:rPr b="1" lang="fr" sz="1300">
                <a:solidFill>
                  <a:schemeClr val="dk1"/>
                </a:solidFill>
                <a:latin typeface="Montserrat"/>
                <a:ea typeface="Montserrat"/>
                <a:cs typeface="Montserrat"/>
                <a:sym typeface="Montserrat"/>
              </a:rPr>
              <a:t>BDD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ON LE CONSTATE SUR LE </a:t>
            </a:r>
            <a:r>
              <a:rPr b="1" lang="fr" sz="1300">
                <a:solidFill>
                  <a:schemeClr val="dk1"/>
                </a:solidFill>
                <a:latin typeface="Montserrat"/>
                <a:ea typeface="Montserrat"/>
                <a:cs typeface="Montserrat"/>
                <a:sym typeface="Montserrat"/>
              </a:rPr>
              <a:t>MODÈLE PHYSIQUE DE DONNÉES</a:t>
            </a:r>
            <a:r>
              <a:rPr lang="fr" sz="1200">
                <a:latin typeface="Montserrat"/>
                <a:ea typeface="Montserrat"/>
                <a:cs typeface="Montserrat"/>
                <a:sym typeface="Montserrat"/>
              </a:rPr>
              <a:t> </a:t>
            </a:r>
            <a:r>
              <a:rPr b="1" lang="fr" sz="1200">
                <a:solidFill>
                  <a:schemeClr val="dk1"/>
                </a:solidFill>
                <a:latin typeface="Montserrat"/>
                <a:ea typeface="Montserrat"/>
                <a:cs typeface="Montserrat"/>
                <a:sym typeface="Montserrat"/>
              </a:rPr>
              <a:t>figure 2</a:t>
            </a:r>
            <a:endParaRPr b="1"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dans laquelle ont retrouve les clés primaires des 2 tables en relations</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Clr>
                <a:schemeClr val="dk1"/>
              </a:buClr>
              <a:buSzPts val="1100"/>
              <a:buFont typeface="Arial"/>
              <a:buNone/>
            </a:pPr>
            <a:r>
              <a:rPr lang="fr" sz="1200">
                <a:solidFill>
                  <a:schemeClr val="dk1"/>
                </a:solidFill>
                <a:latin typeface="Montserrat"/>
                <a:ea typeface="Montserrat"/>
                <a:cs typeface="Montserrat"/>
                <a:sym typeface="Montserrat"/>
              </a:rPr>
              <a:t>APRÈS AVOIR FINI LE </a:t>
            </a:r>
            <a:r>
              <a:rPr b="1" lang="fr" sz="1300">
                <a:solidFill>
                  <a:schemeClr val="dk1"/>
                </a:solidFill>
                <a:latin typeface="Montserrat"/>
                <a:ea typeface="Montserrat"/>
                <a:cs typeface="Montserrat"/>
                <a:sym typeface="Montserrat"/>
              </a:rPr>
              <a:t>SPRINT 0</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rPr lang="fr" sz="1200">
                <a:latin typeface="Montserrat"/>
                <a:ea typeface="Montserrat"/>
                <a:cs typeface="Montserrat"/>
                <a:sym typeface="Montserrat"/>
              </a:rPr>
              <a:t>_______________________________________________________________________________________</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b="1" lang="fr" sz="1250">
                <a:solidFill>
                  <a:srgbClr val="5F6368"/>
                </a:solidFill>
                <a:highlight>
                  <a:schemeClr val="lt1"/>
                </a:highlight>
                <a:latin typeface="Montserrat"/>
                <a:ea typeface="Montserrat"/>
                <a:cs typeface="Montserrat"/>
                <a:sym typeface="Montserrat"/>
              </a:rPr>
              <a:t>MERISE</a:t>
            </a:r>
            <a:r>
              <a:rPr lang="fr" sz="1250">
                <a:solidFill>
                  <a:srgbClr val="4D5156"/>
                </a:solidFill>
                <a:highlight>
                  <a:schemeClr val="lt1"/>
                </a:highlight>
                <a:latin typeface="Montserrat"/>
                <a:ea typeface="Montserrat"/>
                <a:cs typeface="Montserrat"/>
                <a:sym typeface="Montserrat"/>
              </a:rPr>
              <a:t> est une </a:t>
            </a:r>
            <a:r>
              <a:rPr b="1" lang="fr" sz="1250">
                <a:solidFill>
                  <a:srgbClr val="5F6368"/>
                </a:solidFill>
                <a:highlight>
                  <a:schemeClr val="lt1"/>
                </a:highlight>
                <a:latin typeface="Montserrat"/>
                <a:ea typeface="Montserrat"/>
                <a:cs typeface="Montserrat"/>
                <a:sym typeface="Montserrat"/>
              </a:rPr>
              <a:t>méthode</a:t>
            </a:r>
            <a:r>
              <a:rPr lang="fr" sz="1250">
                <a:solidFill>
                  <a:srgbClr val="4D5156"/>
                </a:solidFill>
                <a:highlight>
                  <a:schemeClr val="lt1"/>
                </a:highlight>
                <a:latin typeface="Montserrat"/>
                <a:ea typeface="Montserrat"/>
                <a:cs typeface="Montserrat"/>
                <a:sym typeface="Montserrat"/>
              </a:rPr>
              <a:t> d'analyse et de conception des systèmes d'information</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comme on peut le voir dans le</a:t>
            </a:r>
            <a:r>
              <a:rPr b="1" lang="fr" sz="1300">
                <a:latin typeface="Montserrat"/>
                <a:ea typeface="Montserrat"/>
                <a:cs typeface="Montserrat"/>
                <a:sym typeface="Montserrat"/>
              </a:rPr>
              <a:t> MODÈLE PHYSIQUE DE DONNÉES</a:t>
            </a:r>
            <a:r>
              <a:rPr lang="fr" sz="1200">
                <a:latin typeface="Montserrat"/>
                <a:ea typeface="Montserrat"/>
                <a:cs typeface="Montserrat"/>
                <a:sym typeface="Montserrat"/>
              </a:rPr>
              <a:t> figure 2 (</a:t>
            </a:r>
            <a:r>
              <a:rPr lang="fr" sz="1200">
                <a:solidFill>
                  <a:srgbClr val="555555"/>
                </a:solidFill>
                <a:highlight>
                  <a:srgbClr val="FFFFFF"/>
                </a:highlight>
                <a:latin typeface="Montserrat"/>
                <a:ea typeface="Montserrat"/>
                <a:cs typeface="Montserrat"/>
                <a:sym typeface="Montserrat"/>
              </a:rPr>
              <a:t>créé avec le SGBDR MySQL)</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qui met en évidence les </a:t>
            </a:r>
            <a:r>
              <a:rPr b="1" lang="fr" sz="1300">
                <a:latin typeface="Montserrat"/>
                <a:ea typeface="Montserrat"/>
                <a:cs typeface="Montserrat"/>
                <a:sym typeface="Montserrat"/>
              </a:rPr>
              <a:t>clé primaires ID</a:t>
            </a:r>
            <a:r>
              <a:rPr lang="fr" sz="1200">
                <a:latin typeface="Montserrat"/>
                <a:ea typeface="Montserrat"/>
                <a:cs typeface="Montserrat"/>
                <a:sym typeface="Montserrat"/>
              </a:rPr>
              <a:t> (unique et en auto_increment).</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On y trouve aussi les clés étrangères SE SONT LES CLÉS PRIMAIRES DES TABLES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EN RELATION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PARCE QUE TOUJOURS </a:t>
            </a:r>
            <a:r>
              <a:rPr lang="fr" sz="1200">
                <a:latin typeface="Montserrat"/>
                <a:ea typeface="Montserrat"/>
                <a:cs typeface="Montserrat"/>
                <a:sym typeface="Montserrat"/>
              </a:rPr>
              <a:t>dans le </a:t>
            </a:r>
            <a:r>
              <a:rPr b="1" lang="fr" sz="1300">
                <a:latin typeface="Montserrat"/>
                <a:ea typeface="Montserrat"/>
                <a:cs typeface="Montserrat"/>
                <a:sym typeface="Montserrat"/>
              </a:rPr>
              <a:t>MLD </a:t>
            </a:r>
            <a:endParaRPr b="1" sz="13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quand </a:t>
            </a:r>
            <a:r>
              <a:rPr b="1" lang="fr" sz="1300">
                <a:latin typeface="Montserrat"/>
                <a:ea typeface="Montserrat"/>
                <a:cs typeface="Montserrat"/>
                <a:sym typeface="Montserrat"/>
              </a:rPr>
              <a:t>L’UNE </a:t>
            </a:r>
            <a:r>
              <a:rPr lang="fr" sz="1200">
                <a:latin typeface="Montserrat"/>
                <a:ea typeface="Montserrat"/>
                <a:cs typeface="Montserrat"/>
                <a:sym typeface="Montserrat"/>
              </a:rPr>
              <a:t>des </a:t>
            </a:r>
            <a:r>
              <a:rPr b="1" lang="fr" sz="1300">
                <a:latin typeface="Montserrat"/>
                <a:ea typeface="Montserrat"/>
                <a:cs typeface="Montserrat"/>
                <a:sym typeface="Montserrat"/>
              </a:rPr>
              <a:t>CARDINALITÉS </a:t>
            </a:r>
            <a:r>
              <a:rPr lang="fr" sz="1200">
                <a:latin typeface="Montserrat"/>
                <a:ea typeface="Montserrat"/>
                <a:cs typeface="Montserrat"/>
                <a:sym typeface="Montserrat"/>
              </a:rPr>
              <a:t>vaut 1 une clé </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lang="fr" sz="1200">
                <a:latin typeface="Montserrat"/>
                <a:ea typeface="Montserrat"/>
                <a:cs typeface="Montserrat"/>
                <a:sym typeface="Montserrat"/>
              </a:rPr>
              <a:t>étrangère est créée du côté de l’entité </a:t>
            </a:r>
            <a:r>
              <a:rPr b="1" lang="fr" sz="1300">
                <a:latin typeface="Montserrat"/>
                <a:ea typeface="Montserrat"/>
                <a:cs typeface="Montserrat"/>
                <a:sym typeface="Montserrat"/>
              </a:rPr>
              <a:t>OU SE TROUVE </a:t>
            </a:r>
            <a:r>
              <a:rPr lang="fr" sz="1200">
                <a:latin typeface="Montserrat"/>
                <a:ea typeface="Montserrat"/>
                <a:cs typeface="Montserrat"/>
                <a:sym typeface="Montserrat"/>
              </a:rPr>
              <a:t>le 1</a:t>
            </a:r>
            <a:endParaRPr sz="1200">
              <a:latin typeface="Montserrat"/>
              <a:ea typeface="Montserrat"/>
              <a:cs typeface="Montserrat"/>
              <a:sym typeface="Montserrat"/>
            </a:endParaRPr>
          </a:p>
          <a:p>
            <a:pPr indent="0" lvl="0" marL="0" rtl="0" algn="l">
              <a:lnSpc>
                <a:spcPct val="150000"/>
              </a:lnSpc>
              <a:spcBef>
                <a:spcPts val="0"/>
              </a:spcBef>
              <a:spcAft>
                <a:spcPts val="0"/>
              </a:spcAft>
              <a:buNone/>
            </a:pPr>
            <a:r>
              <a:rPr b="1" lang="fr" sz="1300">
                <a:latin typeface="Montserrat"/>
                <a:ea typeface="Montserrat"/>
                <a:cs typeface="Montserrat"/>
                <a:sym typeface="Montserrat"/>
              </a:rPr>
              <a:t>COMME ON PEUT LE VOIR</a:t>
            </a:r>
            <a:r>
              <a:rPr lang="fr" sz="1200">
                <a:latin typeface="Montserrat"/>
                <a:ea typeface="Montserrat"/>
                <a:cs typeface="Montserrat"/>
                <a:sym typeface="Montserrat"/>
              </a:rPr>
              <a:t> avec LA TABLE STORE et LA TABLE USER</a:t>
            </a:r>
            <a:endParaRPr sz="1200">
              <a:latin typeface="Montserrat"/>
              <a:ea typeface="Montserrat"/>
              <a:cs typeface="Montserrat"/>
              <a:sym typeface="Montserrat"/>
            </a:endParaRPr>
          </a:p>
          <a:p>
            <a:pPr indent="0" lvl="0" marL="0" rtl="0" algn="l">
              <a:spcBef>
                <a:spcPts val="0"/>
              </a:spcBef>
              <a:spcAft>
                <a:spcPts val="0"/>
              </a:spcAft>
              <a:buNone/>
            </a:pPr>
            <a:r>
              <a:t/>
            </a:r>
            <a:endParaRPr sz="1200">
              <a:latin typeface="Montserrat"/>
              <a:ea typeface="Montserrat"/>
              <a:cs typeface="Montserrat"/>
              <a:sym typeface="Montserrat"/>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rtl="0" algn="ctr">
              <a:spcBef>
                <a:spcPts val="0"/>
              </a:spcBef>
              <a:spcAft>
                <a:spcPts val="0"/>
              </a:spcAft>
              <a:buSzPts val="1800"/>
              <a:buChar char="●"/>
              <a:defRPr/>
            </a:lvl1pPr>
            <a:lvl2pPr indent="-317500" lvl="1" marL="914400" rtl="0" algn="ctr">
              <a:spcBef>
                <a:spcPts val="0"/>
              </a:spcBef>
              <a:spcAft>
                <a:spcPts val="0"/>
              </a:spcAft>
              <a:buSzPts val="1400"/>
              <a:buChar char="○"/>
              <a:defRPr/>
            </a:lvl2pPr>
            <a:lvl3pPr indent="-317500" lvl="2" marL="1371600" rtl="0" algn="ctr">
              <a:spcBef>
                <a:spcPts val="0"/>
              </a:spcBef>
              <a:spcAft>
                <a:spcPts val="0"/>
              </a:spcAft>
              <a:buSzPts val="1400"/>
              <a:buChar char="■"/>
              <a:defRPr/>
            </a:lvl3pPr>
            <a:lvl4pPr indent="-317500" lvl="3" marL="1828800" rtl="0" algn="ctr">
              <a:spcBef>
                <a:spcPts val="0"/>
              </a:spcBef>
              <a:spcAft>
                <a:spcPts val="0"/>
              </a:spcAft>
              <a:buSzPts val="1400"/>
              <a:buChar char="●"/>
              <a:defRPr/>
            </a:lvl4pPr>
            <a:lvl5pPr indent="-317500" lvl="4" marL="2286000" rtl="0" algn="ctr">
              <a:spcBef>
                <a:spcPts val="0"/>
              </a:spcBef>
              <a:spcAft>
                <a:spcPts val="0"/>
              </a:spcAft>
              <a:buSzPts val="1400"/>
              <a:buChar char="○"/>
              <a:defRPr/>
            </a:lvl5pPr>
            <a:lvl6pPr indent="-317500" lvl="5" marL="2743200" rtl="0" algn="ctr">
              <a:spcBef>
                <a:spcPts val="0"/>
              </a:spcBef>
              <a:spcAft>
                <a:spcPts val="0"/>
              </a:spcAft>
              <a:buSzPts val="1400"/>
              <a:buChar char="■"/>
              <a:defRPr/>
            </a:lvl6pPr>
            <a:lvl7pPr indent="-317500" lvl="6" marL="3200400" rtl="0" algn="ctr">
              <a:spcBef>
                <a:spcPts val="0"/>
              </a:spcBef>
              <a:spcAft>
                <a:spcPts val="0"/>
              </a:spcAft>
              <a:buSzPts val="1400"/>
              <a:buChar char="●"/>
              <a:defRPr/>
            </a:lvl7pPr>
            <a:lvl8pPr indent="-317500" lvl="7" marL="3657600" rtl="0" algn="ctr">
              <a:spcBef>
                <a:spcPts val="0"/>
              </a:spcBef>
              <a:spcAft>
                <a:spcPts val="0"/>
              </a:spcAft>
              <a:buSzPts val="1400"/>
              <a:buChar char="○"/>
              <a:defRPr/>
            </a:lvl8pPr>
            <a:lvl9pPr indent="-317500" lvl="8" marL="4114800" rtl="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rtl="0">
              <a:spcBef>
                <a:spcPts val="0"/>
              </a:spcBef>
              <a:spcAft>
                <a:spcPts val="0"/>
              </a:spcAft>
              <a:buSzPts val="1200"/>
              <a:buChar char="●"/>
              <a:defRPr sz="12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rtl="0">
              <a:spcBef>
                <a:spcPts val="0"/>
              </a:spcBef>
              <a:spcAft>
                <a:spcPts val="0"/>
              </a:spcAft>
              <a:buSzPts val="1800"/>
              <a:buChar char="●"/>
              <a:defRPr/>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rtl="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rtl="0">
              <a:spcBef>
                <a:spcPts val="0"/>
              </a:spcBef>
              <a:spcAft>
                <a:spcPts val="0"/>
              </a:spcAft>
              <a:buClr>
                <a:schemeClr val="dk1"/>
              </a:buClr>
              <a:buSzPts val="2800"/>
              <a:buNone/>
              <a:defRPr sz="2800">
                <a:solidFill>
                  <a:schemeClr val="dk1"/>
                </a:solidFill>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rtl="0">
              <a:lnSpc>
                <a:spcPct val="115000"/>
              </a:lnSpc>
              <a:spcBef>
                <a:spcPts val="0"/>
              </a:spcBef>
              <a:spcAft>
                <a:spcPts val="0"/>
              </a:spcAft>
              <a:buClr>
                <a:schemeClr val="dk2"/>
              </a:buClr>
              <a:buSzPts val="1800"/>
              <a:buChar char="●"/>
              <a:defRPr sz="1800">
                <a:solidFill>
                  <a:schemeClr val="dk2"/>
                </a:solidFill>
              </a:defRPr>
            </a:lvl1pPr>
            <a:lvl2pPr indent="-317500" lvl="1" marL="914400" rtl="0">
              <a:lnSpc>
                <a:spcPct val="115000"/>
              </a:lnSpc>
              <a:spcBef>
                <a:spcPts val="0"/>
              </a:spcBef>
              <a:spcAft>
                <a:spcPts val="0"/>
              </a:spcAft>
              <a:buClr>
                <a:schemeClr val="dk2"/>
              </a:buClr>
              <a:buSzPts val="1400"/>
              <a:buChar char="○"/>
              <a:defRPr>
                <a:solidFill>
                  <a:schemeClr val="dk2"/>
                </a:solidFill>
              </a:defRPr>
            </a:lvl2pPr>
            <a:lvl3pPr indent="-317500" lvl="2" marL="1371600" rtl="0">
              <a:lnSpc>
                <a:spcPct val="115000"/>
              </a:lnSpc>
              <a:spcBef>
                <a:spcPts val="0"/>
              </a:spcBef>
              <a:spcAft>
                <a:spcPts val="0"/>
              </a:spcAft>
              <a:buClr>
                <a:schemeClr val="dk2"/>
              </a:buClr>
              <a:buSzPts val="1400"/>
              <a:buChar char="■"/>
              <a:defRPr>
                <a:solidFill>
                  <a:schemeClr val="dk2"/>
                </a:solidFill>
              </a:defRPr>
            </a:lvl3pPr>
            <a:lvl4pPr indent="-317500" lvl="3" marL="1828800" rtl="0">
              <a:lnSpc>
                <a:spcPct val="115000"/>
              </a:lnSpc>
              <a:spcBef>
                <a:spcPts val="0"/>
              </a:spcBef>
              <a:spcAft>
                <a:spcPts val="0"/>
              </a:spcAft>
              <a:buClr>
                <a:schemeClr val="dk2"/>
              </a:buClr>
              <a:buSzPts val="1400"/>
              <a:buChar char="●"/>
              <a:defRPr>
                <a:solidFill>
                  <a:schemeClr val="dk2"/>
                </a:solidFill>
              </a:defRPr>
            </a:lvl4pPr>
            <a:lvl5pPr indent="-317500" lvl="4" marL="2286000" rtl="0">
              <a:lnSpc>
                <a:spcPct val="115000"/>
              </a:lnSpc>
              <a:spcBef>
                <a:spcPts val="0"/>
              </a:spcBef>
              <a:spcAft>
                <a:spcPts val="0"/>
              </a:spcAft>
              <a:buClr>
                <a:schemeClr val="dk2"/>
              </a:buClr>
              <a:buSzPts val="1400"/>
              <a:buChar char="○"/>
              <a:defRPr>
                <a:solidFill>
                  <a:schemeClr val="dk2"/>
                </a:solidFill>
              </a:defRPr>
            </a:lvl5pPr>
            <a:lvl6pPr indent="-317500" lvl="5" marL="2743200" rtl="0">
              <a:lnSpc>
                <a:spcPct val="115000"/>
              </a:lnSpc>
              <a:spcBef>
                <a:spcPts val="0"/>
              </a:spcBef>
              <a:spcAft>
                <a:spcPts val="0"/>
              </a:spcAft>
              <a:buClr>
                <a:schemeClr val="dk2"/>
              </a:buClr>
              <a:buSzPts val="1400"/>
              <a:buChar char="■"/>
              <a:defRPr>
                <a:solidFill>
                  <a:schemeClr val="dk2"/>
                </a:solidFill>
              </a:defRPr>
            </a:lvl6pPr>
            <a:lvl7pPr indent="-317500" lvl="6" marL="3200400" rtl="0">
              <a:lnSpc>
                <a:spcPct val="115000"/>
              </a:lnSpc>
              <a:spcBef>
                <a:spcPts val="0"/>
              </a:spcBef>
              <a:spcAft>
                <a:spcPts val="0"/>
              </a:spcAft>
              <a:buClr>
                <a:schemeClr val="dk2"/>
              </a:buClr>
              <a:buSzPts val="1400"/>
              <a:buChar char="●"/>
              <a:defRPr>
                <a:solidFill>
                  <a:schemeClr val="dk2"/>
                </a:solidFill>
              </a:defRPr>
            </a:lvl7pPr>
            <a:lvl8pPr indent="-317500" lvl="7" marL="3657600" rtl="0">
              <a:lnSpc>
                <a:spcPct val="115000"/>
              </a:lnSpc>
              <a:spcBef>
                <a:spcPts val="0"/>
              </a:spcBef>
              <a:spcAft>
                <a:spcPts val="0"/>
              </a:spcAft>
              <a:buClr>
                <a:schemeClr val="dk2"/>
              </a:buClr>
              <a:buSzPts val="1400"/>
              <a:buChar char="○"/>
              <a:defRPr>
                <a:solidFill>
                  <a:schemeClr val="dk2"/>
                </a:solidFill>
              </a:defRPr>
            </a:lvl8pPr>
            <a:lvl9pPr indent="-317500" lvl="8" marL="4114800" rtl="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7.png"/><Relationship Id="rId4" Type="http://schemas.openxmlformats.org/officeDocument/2006/relationships/image" Target="../media/image23.png"/><Relationship Id="rId9" Type="http://schemas.openxmlformats.org/officeDocument/2006/relationships/image" Target="../media/image40.png"/><Relationship Id="rId5" Type="http://schemas.openxmlformats.org/officeDocument/2006/relationships/image" Target="../media/image29.png"/><Relationship Id="rId6" Type="http://schemas.openxmlformats.org/officeDocument/2006/relationships/image" Target="../media/image25.png"/><Relationship Id="rId7" Type="http://schemas.openxmlformats.org/officeDocument/2006/relationships/image" Target="../media/image30.png"/><Relationship Id="rId8" Type="http://schemas.openxmlformats.org/officeDocument/2006/relationships/image" Target="../media/image3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34.png"/><Relationship Id="rId6" Type="http://schemas.openxmlformats.org/officeDocument/2006/relationships/image" Target="../media/image33.png"/><Relationship Id="rId7" Type="http://schemas.openxmlformats.org/officeDocument/2006/relationships/image" Target="../media/image38.png"/><Relationship Id="rId8" Type="http://schemas.openxmlformats.org/officeDocument/2006/relationships/image" Target="../media/image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2.png"/><Relationship Id="rId4" Type="http://schemas.openxmlformats.org/officeDocument/2006/relationships/image" Target="../media/image5.png"/><Relationship Id="rId5" Type="http://schemas.openxmlformats.org/officeDocument/2006/relationships/image" Target="../media/image37.png"/><Relationship Id="rId6" Type="http://schemas.openxmlformats.org/officeDocument/2006/relationships/image" Target="../media/image40.png"/><Relationship Id="rId7" Type="http://schemas.openxmlformats.org/officeDocument/2006/relationships/slide" Target="/ppt/slides/slide1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6.png"/><Relationship Id="rId4" Type="http://schemas.openxmlformats.org/officeDocument/2006/relationships/slide" Target="/ppt/slides/slide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slide" Target="/ppt/slides/slide12.xml"/><Relationship Id="rId4" Type="http://schemas.openxmlformats.org/officeDocument/2006/relationships/image" Target="../media/image43.png"/><Relationship Id="rId5" Type="http://schemas.openxmlformats.org/officeDocument/2006/relationships/image" Target="../media/image33.png"/><Relationship Id="rId6" Type="http://schemas.openxmlformats.org/officeDocument/2006/relationships/image" Target="../media/image40.png"/><Relationship Id="rId7" Type="http://schemas.openxmlformats.org/officeDocument/2006/relationships/image" Target="../media/image29.png"/><Relationship Id="rId8" Type="http://schemas.openxmlformats.org/officeDocument/2006/relationships/image" Target="../media/image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 Id="rId4" Type="http://schemas.openxmlformats.org/officeDocument/2006/relationships/image" Target="../media/image44.png"/><Relationship Id="rId9" Type="http://schemas.openxmlformats.org/officeDocument/2006/relationships/image" Target="../media/image24.png"/><Relationship Id="rId5" Type="http://schemas.openxmlformats.org/officeDocument/2006/relationships/image" Target="../media/image35.png"/><Relationship Id="rId6" Type="http://schemas.openxmlformats.org/officeDocument/2006/relationships/image" Target="../media/image48.png"/><Relationship Id="rId7" Type="http://schemas.openxmlformats.org/officeDocument/2006/relationships/image" Target="../media/image41.png"/><Relationship Id="rId8" Type="http://schemas.openxmlformats.org/officeDocument/2006/relationships/image" Target="../media/image4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0.png"/><Relationship Id="rId6" Type="http://schemas.openxmlformats.org/officeDocument/2006/relationships/image" Target="../media/image47.png"/><Relationship Id="rId7" Type="http://schemas.openxmlformats.org/officeDocument/2006/relationships/image" Target="../media/image52.png"/><Relationship Id="rId8"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6.png"/><Relationship Id="rId4" Type="http://schemas.openxmlformats.org/officeDocument/2006/relationships/image" Target="../media/image51.png"/><Relationship Id="rId5" Type="http://schemas.openxmlformats.org/officeDocument/2006/relationships/image" Target="../media/image53.png"/><Relationship Id="rId6" Type="http://schemas.openxmlformats.org/officeDocument/2006/relationships/image" Target="../media/image5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54.png"/><Relationship Id="rId4" Type="http://schemas.openxmlformats.org/officeDocument/2006/relationships/image" Target="../media/image43.png"/><Relationship Id="rId5" Type="http://schemas.openxmlformats.org/officeDocument/2006/relationships/image" Target="../media/image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1.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4.png"/><Relationship Id="rId7" Type="http://schemas.openxmlformats.org/officeDocument/2006/relationships/image" Target="../media/image10.png"/><Relationship Id="rId8" Type="http://schemas.openxmlformats.org/officeDocument/2006/relationships/image" Target="../media/image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slide" Target="/ppt/slides/slide4.xml"/><Relationship Id="rId4" Type="http://schemas.openxmlformats.org/officeDocument/2006/relationships/slide" Target="/ppt/slides/slide5.xml"/><Relationship Id="rId11" Type="http://schemas.openxmlformats.org/officeDocument/2006/relationships/image" Target="../media/image19.png"/><Relationship Id="rId10" Type="http://schemas.openxmlformats.org/officeDocument/2006/relationships/image" Target="../media/image24.png"/><Relationship Id="rId12"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12.png"/><Relationship Id="rId7" Type="http://schemas.openxmlformats.org/officeDocument/2006/relationships/image" Target="../media/image9.png"/><Relationship Id="rId8"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2.png"/><Relationship Id="rId4" Type="http://schemas.openxmlformats.org/officeDocument/2006/relationships/image" Target="../media/image16.png"/><Relationship Id="rId5" Type="http://schemas.openxmlformats.org/officeDocument/2006/relationships/slide" Target="/ppt/slides/slide3.xml"/><Relationship Id="rId6" Type="http://schemas.openxmlformats.org/officeDocument/2006/relationships/slide" Target="/ppt/slides/slide3.xml"/><Relationship Id="rId7" Type="http://schemas.openxmlformats.org/officeDocument/2006/relationships/slide" Target="/ppt/slides/slide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3.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6.png"/><Relationship Id="rId4" Type="http://schemas.openxmlformats.org/officeDocument/2006/relationships/slide" Target="/ppt/slides/slide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slide" Target="/ppt/slides/slide8.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26.png"/><Relationship Id="rId4" Type="http://schemas.openxmlformats.org/officeDocument/2006/relationships/image" Target="../media/image15.png"/><Relationship Id="rId5" Type="http://schemas.openxmlformats.org/officeDocument/2006/relationships/image" Target="../media/image31.png"/><Relationship Id="rId6" Type="http://schemas.openxmlformats.org/officeDocument/2006/relationships/image" Target="../media/image17.png"/><Relationship Id="rId7"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blip>
          <a:stretch>
            <a:fillRect/>
          </a:stretch>
        </p:blipFill>
        <p:spPr>
          <a:xfrm>
            <a:off x="-60150" y="-121250"/>
            <a:ext cx="5075074" cy="5075074"/>
          </a:xfrm>
          <a:prstGeom prst="rect">
            <a:avLst/>
          </a:prstGeom>
          <a:noFill/>
          <a:ln>
            <a:noFill/>
          </a:ln>
        </p:spPr>
      </p:pic>
      <p:sp>
        <p:nvSpPr>
          <p:cNvPr id="55" name="Google Shape;55;p13"/>
          <p:cNvSpPr txBox="1"/>
          <p:nvPr/>
        </p:nvSpPr>
        <p:spPr>
          <a:xfrm>
            <a:off x="6247375" y="268175"/>
            <a:ext cx="2689500" cy="4002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fr">
                <a:solidFill>
                  <a:srgbClr val="20BF6B"/>
                </a:solidFill>
                <a:latin typeface="Montserrat Medium"/>
                <a:ea typeface="Montserrat Medium"/>
                <a:cs typeface="Montserrat Medium"/>
                <a:sym typeface="Montserrat Medium"/>
              </a:rPr>
              <a:t>PRÉSENTATION</a:t>
            </a:r>
            <a:r>
              <a:rPr lang="fr">
                <a:solidFill>
                  <a:srgbClr val="20BF6B"/>
                </a:solidFill>
                <a:latin typeface="Montserrat Medium"/>
                <a:ea typeface="Montserrat Medium"/>
                <a:cs typeface="Montserrat Medium"/>
                <a:sym typeface="Montserrat Medium"/>
              </a:rPr>
              <a:t> DE PROJET</a:t>
            </a:r>
            <a:endParaRPr>
              <a:solidFill>
                <a:srgbClr val="20BF6B"/>
              </a:solidFill>
              <a:latin typeface="Montserrat Medium"/>
              <a:ea typeface="Montserrat Medium"/>
              <a:cs typeface="Montserrat Medium"/>
              <a:sym typeface="Montserrat Medium"/>
            </a:endParaRPr>
          </a:p>
        </p:txBody>
      </p:sp>
      <p:sp>
        <p:nvSpPr>
          <p:cNvPr id="56" name="Google Shape;56;p13"/>
          <p:cNvSpPr txBox="1"/>
          <p:nvPr/>
        </p:nvSpPr>
        <p:spPr>
          <a:xfrm>
            <a:off x="6125450" y="4332925"/>
            <a:ext cx="28113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200">
                <a:solidFill>
                  <a:schemeClr val="lt1"/>
                </a:solidFill>
                <a:latin typeface="Montserrat"/>
                <a:ea typeface="Montserrat"/>
                <a:cs typeface="Montserrat"/>
                <a:sym typeface="Montserrat"/>
              </a:rPr>
              <a:t>Soutenance Titre Professionnel </a:t>
            </a:r>
            <a:endParaRPr sz="12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200">
                <a:solidFill>
                  <a:schemeClr val="lt1"/>
                </a:solidFill>
                <a:latin typeface="Montserrat"/>
                <a:ea typeface="Montserrat"/>
                <a:cs typeface="Montserrat"/>
                <a:sym typeface="Montserrat"/>
              </a:rPr>
              <a:t>Développeur Web et Web mobile</a:t>
            </a:r>
            <a:endParaRPr sz="1200">
              <a:solidFill>
                <a:schemeClr val="lt1"/>
              </a:solidFill>
              <a:latin typeface="Montserrat"/>
              <a:ea typeface="Montserrat"/>
              <a:cs typeface="Montserrat"/>
              <a:sym typeface="Montserrat"/>
            </a:endParaRPr>
          </a:p>
        </p:txBody>
      </p:sp>
      <p:sp>
        <p:nvSpPr>
          <p:cNvPr id="57" name="Google Shape;57;p13"/>
          <p:cNvSpPr txBox="1"/>
          <p:nvPr/>
        </p:nvSpPr>
        <p:spPr>
          <a:xfrm>
            <a:off x="4897075" y="2200950"/>
            <a:ext cx="40398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300"/>
              </a:spcAft>
              <a:buClr>
                <a:schemeClr val="dk1"/>
              </a:buClr>
              <a:buSzPts val="1100"/>
              <a:buFont typeface="Arial"/>
              <a:buNone/>
            </a:pPr>
            <a:r>
              <a:rPr lang="fr" sz="2200">
                <a:solidFill>
                  <a:schemeClr val="lt1"/>
                </a:solidFill>
                <a:latin typeface="Montserrat Medium"/>
                <a:ea typeface="Montserrat Medium"/>
                <a:cs typeface="Montserrat Medium"/>
                <a:sym typeface="Montserrat Medium"/>
              </a:rPr>
              <a:t>J’Trouve Mon Commerçant</a:t>
            </a:r>
            <a:endParaRPr>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71" name="Shape 171"/>
        <p:cNvGrpSpPr/>
        <p:nvPr/>
      </p:nvGrpSpPr>
      <p:grpSpPr>
        <a:xfrm>
          <a:off x="0" y="0"/>
          <a:ext cx="0" cy="0"/>
          <a:chOff x="0" y="0"/>
          <a:chExt cx="0" cy="0"/>
        </a:xfrm>
      </p:grpSpPr>
      <p:sp>
        <p:nvSpPr>
          <p:cNvPr id="172" name="Google Shape;172;p22"/>
          <p:cNvSpPr/>
          <p:nvPr/>
        </p:nvSpPr>
        <p:spPr>
          <a:xfrm>
            <a:off x="-283400" y="-466725"/>
            <a:ext cx="7144500" cy="60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 name="Google Shape;173;p22"/>
          <p:cNvSpPr/>
          <p:nvPr/>
        </p:nvSpPr>
        <p:spPr>
          <a:xfrm>
            <a:off x="664782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 name="Google Shape;174;p22"/>
          <p:cNvSpPr/>
          <p:nvPr/>
        </p:nvSpPr>
        <p:spPr>
          <a:xfrm>
            <a:off x="265425" y="215925"/>
            <a:ext cx="3670800" cy="375000"/>
          </a:xfrm>
          <a:prstGeom prst="roundRect">
            <a:avLst>
              <a:gd fmla="val 16667" name="adj"/>
            </a:avLst>
          </a:prstGeom>
          <a:solidFill>
            <a:srgbClr val="2C3E50"/>
          </a:solidFill>
          <a:ln cap="flat" cmpd="sng" w="952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latin typeface="Montserrat"/>
                <a:ea typeface="Montserrat"/>
                <a:cs typeface="Montserrat"/>
                <a:sym typeface="Montserrat"/>
              </a:rPr>
              <a:t>Codage des composants </a:t>
            </a:r>
            <a:r>
              <a:rPr lang="fr">
                <a:solidFill>
                  <a:srgbClr val="ADDF16"/>
                </a:solidFill>
                <a:latin typeface="Montserrat SemiBold"/>
                <a:ea typeface="Montserrat SemiBold"/>
                <a:cs typeface="Montserrat SemiBold"/>
                <a:sym typeface="Montserrat SemiBold"/>
              </a:rPr>
              <a:t>front-end</a:t>
            </a:r>
            <a:endParaRPr>
              <a:solidFill>
                <a:srgbClr val="ADDF16"/>
              </a:solidFill>
              <a:latin typeface="Montserrat SemiBold"/>
              <a:ea typeface="Montserrat SemiBold"/>
              <a:cs typeface="Montserrat SemiBold"/>
              <a:sym typeface="Montserrat SemiBold"/>
            </a:endParaRPr>
          </a:p>
        </p:txBody>
      </p:sp>
      <p:pic>
        <p:nvPicPr>
          <p:cNvPr id="175" name="Google Shape;175;p22"/>
          <p:cNvPicPr preferRelativeResize="0"/>
          <p:nvPr/>
        </p:nvPicPr>
        <p:blipFill>
          <a:blip r:embed="rId3">
            <a:alphaModFix/>
          </a:blip>
          <a:stretch>
            <a:fillRect/>
          </a:stretch>
        </p:blipFill>
        <p:spPr>
          <a:xfrm>
            <a:off x="1883050" y="708475"/>
            <a:ext cx="4680402" cy="4196901"/>
          </a:xfrm>
          <a:prstGeom prst="rect">
            <a:avLst/>
          </a:prstGeom>
          <a:noFill/>
          <a:ln>
            <a:noFill/>
          </a:ln>
        </p:spPr>
      </p:pic>
      <p:pic>
        <p:nvPicPr>
          <p:cNvPr id="176" name="Google Shape;176;p22"/>
          <p:cNvPicPr preferRelativeResize="0"/>
          <p:nvPr/>
        </p:nvPicPr>
        <p:blipFill>
          <a:blip r:embed="rId4">
            <a:alphaModFix/>
          </a:blip>
          <a:stretch>
            <a:fillRect/>
          </a:stretch>
        </p:blipFill>
        <p:spPr>
          <a:xfrm>
            <a:off x="7193575" y="1044700"/>
            <a:ext cx="1186791" cy="634425"/>
          </a:xfrm>
          <a:prstGeom prst="rect">
            <a:avLst/>
          </a:prstGeom>
          <a:noFill/>
          <a:ln>
            <a:noFill/>
          </a:ln>
        </p:spPr>
      </p:pic>
      <p:pic>
        <p:nvPicPr>
          <p:cNvPr id="177" name="Google Shape;177;p22"/>
          <p:cNvPicPr preferRelativeResize="0"/>
          <p:nvPr/>
        </p:nvPicPr>
        <p:blipFill>
          <a:blip r:embed="rId5">
            <a:alphaModFix/>
          </a:blip>
          <a:stretch>
            <a:fillRect/>
          </a:stretch>
        </p:blipFill>
        <p:spPr>
          <a:xfrm>
            <a:off x="7012551" y="741324"/>
            <a:ext cx="761050" cy="773117"/>
          </a:xfrm>
          <a:prstGeom prst="rect">
            <a:avLst/>
          </a:prstGeom>
          <a:noFill/>
          <a:ln>
            <a:noFill/>
          </a:ln>
        </p:spPr>
      </p:pic>
      <p:pic>
        <p:nvPicPr>
          <p:cNvPr id="178" name="Google Shape;178;p22"/>
          <p:cNvPicPr preferRelativeResize="0"/>
          <p:nvPr/>
        </p:nvPicPr>
        <p:blipFill>
          <a:blip r:embed="rId6">
            <a:alphaModFix/>
          </a:blip>
          <a:stretch>
            <a:fillRect/>
          </a:stretch>
        </p:blipFill>
        <p:spPr>
          <a:xfrm>
            <a:off x="7828000" y="434726"/>
            <a:ext cx="1058121" cy="507900"/>
          </a:xfrm>
          <a:prstGeom prst="rect">
            <a:avLst/>
          </a:prstGeom>
          <a:noFill/>
          <a:ln>
            <a:noFill/>
          </a:ln>
        </p:spPr>
      </p:pic>
      <p:sp>
        <p:nvSpPr>
          <p:cNvPr id="179" name="Google Shape;179;p22"/>
          <p:cNvSpPr txBox="1"/>
          <p:nvPr/>
        </p:nvSpPr>
        <p:spPr>
          <a:xfrm>
            <a:off x="6924675" y="1834650"/>
            <a:ext cx="28098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750">
                <a:solidFill>
                  <a:srgbClr val="4CD137"/>
                </a:solidFill>
                <a:latin typeface="Montserrat SemiBold"/>
                <a:ea typeface="Montserrat SemiBold"/>
                <a:cs typeface="Montserrat SemiBold"/>
                <a:sym typeface="Montserrat SemiBold"/>
              </a:rPr>
              <a:t>XMLHttpRequest</a:t>
            </a:r>
            <a:endParaRPr sz="1750">
              <a:solidFill>
                <a:srgbClr val="4CD137"/>
              </a:solidFill>
              <a:latin typeface="Montserrat SemiBold"/>
              <a:ea typeface="Montserrat SemiBold"/>
              <a:cs typeface="Montserrat SemiBold"/>
              <a:sym typeface="Montserrat SemiBold"/>
            </a:endParaRPr>
          </a:p>
        </p:txBody>
      </p:sp>
      <p:sp>
        <p:nvSpPr>
          <p:cNvPr id="180" name="Google Shape;180;p22"/>
          <p:cNvSpPr txBox="1"/>
          <p:nvPr/>
        </p:nvSpPr>
        <p:spPr>
          <a:xfrm>
            <a:off x="6927500" y="2152875"/>
            <a:ext cx="2561100" cy="250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solidFill>
                  <a:srgbClr val="4CD137"/>
                </a:solidFill>
                <a:latin typeface="Montserrat SemiBold"/>
                <a:ea typeface="Montserrat SemiBold"/>
                <a:cs typeface="Montserrat SemiBold"/>
                <a:sym typeface="Montserrat SemiBold"/>
              </a:rPr>
              <a:t>Objet </a:t>
            </a:r>
            <a:r>
              <a:rPr lang="fr" sz="950">
                <a:solidFill>
                  <a:schemeClr val="lt1"/>
                </a:solidFill>
                <a:latin typeface="Montserrat"/>
                <a:ea typeface="Montserrat"/>
                <a:cs typeface="Montserrat"/>
                <a:sym typeface="Montserrat"/>
              </a:rPr>
              <a:t>du navigateur</a:t>
            </a:r>
            <a:endParaRPr sz="950">
              <a:solidFill>
                <a:schemeClr val="lt1"/>
              </a:solidFill>
              <a:latin typeface="Montserrat"/>
              <a:ea typeface="Montserrat"/>
              <a:cs typeface="Montserrat"/>
              <a:sym typeface="Montserrat"/>
            </a:endParaRPr>
          </a:p>
          <a:p>
            <a:pPr indent="0" lvl="0" marL="0" rtl="0" algn="l">
              <a:spcBef>
                <a:spcPts val="0"/>
              </a:spcBef>
              <a:spcAft>
                <a:spcPts val="0"/>
              </a:spcAft>
              <a:buNone/>
            </a:pPr>
            <a:r>
              <a:rPr lang="fr" sz="950">
                <a:solidFill>
                  <a:schemeClr val="lt1"/>
                </a:solidFill>
                <a:latin typeface="Montserrat"/>
                <a:ea typeface="Montserrat"/>
                <a:cs typeface="Montserrat"/>
                <a:sym typeface="Montserrat"/>
              </a:rPr>
              <a:t>Récupère la réponse du</a:t>
            </a:r>
            <a:r>
              <a:rPr lang="fr" sz="1100">
                <a:solidFill>
                  <a:srgbClr val="20BF6B"/>
                </a:solidFill>
                <a:latin typeface="Montserrat SemiBold"/>
                <a:ea typeface="Montserrat SemiBold"/>
                <a:cs typeface="Montserrat SemiBold"/>
                <a:sym typeface="Montserrat SemiBold"/>
              </a:rPr>
              <a:t> </a:t>
            </a:r>
            <a:r>
              <a:rPr lang="fr" sz="1100">
                <a:solidFill>
                  <a:srgbClr val="4CD137"/>
                </a:solidFill>
                <a:latin typeface="Montserrat SemiBold"/>
                <a:ea typeface="Montserrat SemiBold"/>
                <a:cs typeface="Montserrat SemiBold"/>
                <a:sym typeface="Montserrat SemiBold"/>
              </a:rPr>
              <a:t>serveur</a:t>
            </a:r>
            <a:endParaRPr sz="10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950">
              <a:solidFill>
                <a:schemeClr val="lt1"/>
              </a:solidFill>
              <a:latin typeface="Montserrat"/>
              <a:ea typeface="Montserrat"/>
              <a:cs typeface="Montserrat"/>
              <a:sym typeface="Montserrat"/>
            </a:endParaRPr>
          </a:p>
          <a:p>
            <a:pPr indent="0" lvl="0" marL="0" rtl="0" algn="l">
              <a:spcBef>
                <a:spcPts val="0"/>
              </a:spcBef>
              <a:spcAft>
                <a:spcPts val="0"/>
              </a:spcAft>
              <a:buNone/>
            </a:pPr>
            <a:r>
              <a:rPr lang="fr" sz="950">
                <a:solidFill>
                  <a:schemeClr val="lt1"/>
                </a:solidFill>
                <a:latin typeface="Montserrat"/>
                <a:ea typeface="Montserrat"/>
                <a:cs typeface="Montserrat"/>
                <a:sym typeface="Montserrat"/>
              </a:rPr>
              <a:t>Transcrit au format</a:t>
            </a:r>
            <a:r>
              <a:rPr lang="fr" sz="1100">
                <a:solidFill>
                  <a:srgbClr val="20BF6B"/>
                </a:solidFill>
                <a:latin typeface="Montserrat SemiBold"/>
                <a:ea typeface="Montserrat SemiBold"/>
                <a:cs typeface="Montserrat SemiBold"/>
                <a:sym typeface="Montserrat SemiBold"/>
              </a:rPr>
              <a:t> </a:t>
            </a:r>
            <a:r>
              <a:rPr lang="fr" sz="1100">
                <a:solidFill>
                  <a:srgbClr val="4CD137"/>
                </a:solidFill>
                <a:latin typeface="Montserrat SemiBold"/>
                <a:ea typeface="Montserrat SemiBold"/>
                <a:cs typeface="Montserrat SemiBold"/>
                <a:sym typeface="Montserrat SemiBold"/>
              </a:rPr>
              <a:t>JSON</a:t>
            </a:r>
            <a:endParaRPr sz="1100">
              <a:solidFill>
                <a:srgbClr val="4CD137"/>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fr" sz="950">
                <a:solidFill>
                  <a:schemeClr val="lt1"/>
                </a:solidFill>
                <a:latin typeface="Montserrat"/>
                <a:ea typeface="Montserrat"/>
                <a:cs typeface="Montserrat"/>
                <a:sym typeface="Montserrat"/>
              </a:rPr>
              <a:t>les données reçues du </a:t>
            </a:r>
            <a:r>
              <a:rPr lang="fr" sz="1100">
                <a:solidFill>
                  <a:srgbClr val="4CD137"/>
                </a:solidFill>
                <a:latin typeface="Montserrat SemiBold"/>
                <a:ea typeface="Montserrat SemiBold"/>
                <a:cs typeface="Montserrat SemiBold"/>
                <a:sym typeface="Montserrat SemiBold"/>
              </a:rPr>
              <a:t>serveur</a:t>
            </a:r>
            <a:endParaRPr sz="1000">
              <a:solidFill>
                <a:schemeClr val="lt1"/>
              </a:solidFill>
              <a:latin typeface="Montserrat"/>
              <a:ea typeface="Montserrat"/>
              <a:cs typeface="Montserrat"/>
              <a:sym typeface="Montserrat"/>
            </a:endParaRPr>
          </a:p>
          <a:p>
            <a:pPr indent="0" lvl="0" marL="0" marR="0" rtl="0" algn="l">
              <a:lnSpc>
                <a:spcPct val="100000"/>
              </a:lnSpc>
              <a:spcBef>
                <a:spcPts val="0"/>
              </a:spcBef>
              <a:spcAft>
                <a:spcPts val="0"/>
              </a:spcAft>
              <a:buNone/>
            </a:pPr>
            <a:r>
              <a:t/>
            </a:r>
            <a:endParaRPr sz="950">
              <a:solidFill>
                <a:schemeClr val="lt1"/>
              </a:solidFill>
              <a:latin typeface="Montserrat"/>
              <a:ea typeface="Montserrat"/>
              <a:cs typeface="Montserrat"/>
              <a:sym typeface="Montserrat"/>
            </a:endParaRPr>
          </a:p>
          <a:p>
            <a:pPr indent="0" lvl="0" marL="0" rtl="0" algn="l">
              <a:spcBef>
                <a:spcPts val="0"/>
              </a:spcBef>
              <a:spcAft>
                <a:spcPts val="0"/>
              </a:spcAft>
              <a:buNone/>
            </a:pPr>
            <a:r>
              <a:rPr lang="fr" sz="950">
                <a:solidFill>
                  <a:schemeClr val="lt1"/>
                </a:solidFill>
                <a:latin typeface="Montserrat"/>
                <a:ea typeface="Montserrat"/>
                <a:cs typeface="Montserrat"/>
                <a:sym typeface="Montserrat"/>
              </a:rPr>
              <a:t>Utiliser la</a:t>
            </a:r>
            <a:r>
              <a:rPr lang="fr" sz="1000">
                <a:solidFill>
                  <a:schemeClr val="lt1"/>
                </a:solidFill>
                <a:latin typeface="Montserrat"/>
                <a:ea typeface="Montserrat"/>
                <a:cs typeface="Montserrat"/>
                <a:sym typeface="Montserrat"/>
              </a:rPr>
              <a:t> </a:t>
            </a:r>
            <a:r>
              <a:rPr lang="fr" sz="1100">
                <a:solidFill>
                  <a:srgbClr val="4CD137"/>
                </a:solidFill>
                <a:latin typeface="Montserrat SemiBold"/>
                <a:ea typeface="Montserrat SemiBold"/>
                <a:cs typeface="Montserrat SemiBold"/>
                <a:sym typeface="Montserrat SemiBold"/>
              </a:rPr>
              <a:t>Vue</a:t>
            </a:r>
            <a:r>
              <a:rPr lang="fr" sz="950">
                <a:solidFill>
                  <a:schemeClr val="lt1"/>
                </a:solidFill>
                <a:latin typeface="Montserrat"/>
                <a:ea typeface="Montserrat"/>
                <a:cs typeface="Montserrat"/>
                <a:sym typeface="Montserrat"/>
              </a:rPr>
              <a:t> pour afficher au navigateur, les marqueurs correspondant aux commerces </a:t>
            </a:r>
            <a:endParaRPr sz="950">
              <a:solidFill>
                <a:schemeClr val="lt1"/>
              </a:solidFill>
              <a:latin typeface="Montserrat"/>
              <a:ea typeface="Montserrat"/>
              <a:cs typeface="Montserrat"/>
              <a:sym typeface="Montserrat"/>
            </a:endParaRPr>
          </a:p>
          <a:p>
            <a:pPr indent="0" lvl="0" marL="0" rtl="0" algn="l">
              <a:spcBef>
                <a:spcPts val="0"/>
              </a:spcBef>
              <a:spcAft>
                <a:spcPts val="0"/>
              </a:spcAft>
              <a:buNone/>
            </a:pPr>
            <a:r>
              <a:rPr lang="fr" sz="950">
                <a:solidFill>
                  <a:schemeClr val="lt1"/>
                </a:solidFill>
                <a:latin typeface="Montserrat"/>
                <a:ea typeface="Montserrat"/>
                <a:cs typeface="Montserrat"/>
                <a:sym typeface="Montserrat"/>
              </a:rPr>
              <a:t>en fonction de leur coordonnées géographique sur la carte</a:t>
            </a:r>
            <a:endParaRPr sz="95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950">
              <a:solidFill>
                <a:schemeClr val="lt1"/>
              </a:solidFill>
              <a:latin typeface="Montserrat"/>
              <a:ea typeface="Montserrat"/>
              <a:cs typeface="Montserrat"/>
              <a:sym typeface="Montserrat"/>
            </a:endParaRPr>
          </a:p>
          <a:p>
            <a:pPr indent="0" lvl="0" marL="0" rtl="0" algn="l">
              <a:spcBef>
                <a:spcPts val="0"/>
              </a:spcBef>
              <a:spcAft>
                <a:spcPts val="0"/>
              </a:spcAft>
              <a:buClr>
                <a:schemeClr val="dk1"/>
              </a:buClr>
              <a:buSzPts val="1100"/>
              <a:buFont typeface="Arial"/>
              <a:buNone/>
            </a:pPr>
            <a:r>
              <a:rPr lang="fr" sz="950">
                <a:solidFill>
                  <a:schemeClr val="lt1"/>
                </a:solidFill>
                <a:latin typeface="Montserrat"/>
                <a:ea typeface="Montserrat"/>
                <a:cs typeface="Montserrat"/>
                <a:sym typeface="Montserrat"/>
              </a:rPr>
              <a:t>Accéder aux informations du commerce par la popup</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fr"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p:txBody>
      </p:sp>
      <p:pic>
        <p:nvPicPr>
          <p:cNvPr id="181" name="Google Shape;181;p22"/>
          <p:cNvPicPr preferRelativeResize="0"/>
          <p:nvPr/>
        </p:nvPicPr>
        <p:blipFill>
          <a:blip r:embed="rId7">
            <a:alphaModFix/>
          </a:blip>
          <a:stretch>
            <a:fillRect/>
          </a:stretch>
        </p:blipFill>
        <p:spPr>
          <a:xfrm>
            <a:off x="7153324" y="256800"/>
            <a:ext cx="931868" cy="507900"/>
          </a:xfrm>
          <a:prstGeom prst="rect">
            <a:avLst/>
          </a:prstGeom>
          <a:noFill/>
          <a:ln>
            <a:noFill/>
          </a:ln>
        </p:spPr>
      </p:pic>
      <p:pic>
        <p:nvPicPr>
          <p:cNvPr id="182" name="Google Shape;182;p22"/>
          <p:cNvPicPr preferRelativeResize="0"/>
          <p:nvPr/>
        </p:nvPicPr>
        <p:blipFill>
          <a:blip r:embed="rId8">
            <a:alphaModFix/>
          </a:blip>
          <a:stretch>
            <a:fillRect/>
          </a:stretch>
        </p:blipFill>
        <p:spPr>
          <a:xfrm>
            <a:off x="246375" y="927400"/>
            <a:ext cx="1795475" cy="3806525"/>
          </a:xfrm>
          <a:prstGeom prst="rect">
            <a:avLst/>
          </a:prstGeom>
          <a:noFill/>
          <a:ln>
            <a:noFill/>
          </a:ln>
        </p:spPr>
      </p:pic>
      <p:pic>
        <p:nvPicPr>
          <p:cNvPr id="183" name="Google Shape;183;p22"/>
          <p:cNvPicPr preferRelativeResize="0"/>
          <p:nvPr/>
        </p:nvPicPr>
        <p:blipFill>
          <a:blip r:embed="rId9">
            <a:alphaModFix/>
          </a:blip>
          <a:stretch>
            <a:fillRect/>
          </a:stretch>
        </p:blipFill>
        <p:spPr>
          <a:xfrm>
            <a:off x="8304175" y="942625"/>
            <a:ext cx="571824" cy="571824"/>
          </a:xfrm>
          <a:prstGeom prst="rect">
            <a:avLst/>
          </a:prstGeom>
          <a:noFill/>
          <a:ln>
            <a:noFill/>
          </a:ln>
        </p:spPr>
      </p:pic>
      <p:sp>
        <p:nvSpPr>
          <p:cNvPr id="184" name="Google Shape;184;p22"/>
          <p:cNvSpPr txBox="1"/>
          <p:nvPr/>
        </p:nvSpPr>
        <p:spPr>
          <a:xfrm>
            <a:off x="5036125" y="1059188"/>
            <a:ext cx="111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Montserrat Medium"/>
                <a:ea typeface="Montserrat Medium"/>
                <a:cs typeface="Montserrat Medium"/>
                <a:sym typeface="Montserrat Medium"/>
              </a:rPr>
              <a:t>Extrait map.js</a:t>
            </a:r>
            <a:endParaRPr sz="1000">
              <a:latin typeface="Montserrat Medium"/>
              <a:ea typeface="Montserrat Medium"/>
              <a:cs typeface="Montserrat Medium"/>
              <a:sym typeface="Montserrat Medium"/>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88" name="Shape 188"/>
        <p:cNvGrpSpPr/>
        <p:nvPr/>
      </p:nvGrpSpPr>
      <p:grpSpPr>
        <a:xfrm>
          <a:off x="0" y="0"/>
          <a:ext cx="0" cy="0"/>
          <a:chOff x="0" y="0"/>
          <a:chExt cx="0" cy="0"/>
        </a:xfrm>
      </p:grpSpPr>
      <p:sp>
        <p:nvSpPr>
          <p:cNvPr id="189" name="Google Shape;189;p23"/>
          <p:cNvSpPr/>
          <p:nvPr/>
        </p:nvSpPr>
        <p:spPr>
          <a:xfrm>
            <a:off x="2133600" y="-304800"/>
            <a:ext cx="7622100" cy="5762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23"/>
          <p:cNvSpPr/>
          <p:nvPr/>
        </p:nvSpPr>
        <p:spPr>
          <a:xfrm>
            <a:off x="-3002025" y="-1393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23"/>
          <p:cNvSpPr txBox="1"/>
          <p:nvPr/>
        </p:nvSpPr>
        <p:spPr>
          <a:xfrm>
            <a:off x="1073775" y="1843825"/>
            <a:ext cx="9729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200">
                <a:solidFill>
                  <a:srgbClr val="4CD137"/>
                </a:solidFill>
                <a:latin typeface="Montserrat SemiBold"/>
                <a:ea typeface="Montserrat SemiBold"/>
                <a:cs typeface="Montserrat SemiBold"/>
                <a:sym typeface="Montserrat SemiBold"/>
              </a:rPr>
              <a:t>MVC</a:t>
            </a:r>
            <a:endParaRPr sz="2200">
              <a:solidFill>
                <a:srgbClr val="4CD137"/>
              </a:solidFill>
              <a:latin typeface="Montserrat SemiBold"/>
              <a:ea typeface="Montserrat SemiBold"/>
              <a:cs typeface="Montserrat SemiBold"/>
              <a:sym typeface="Montserrat SemiBold"/>
            </a:endParaRPr>
          </a:p>
        </p:txBody>
      </p:sp>
      <p:sp>
        <p:nvSpPr>
          <p:cNvPr id="192" name="Google Shape;192;p23"/>
          <p:cNvSpPr txBox="1"/>
          <p:nvPr/>
        </p:nvSpPr>
        <p:spPr>
          <a:xfrm>
            <a:off x="-522400" y="2231225"/>
            <a:ext cx="2561100" cy="1493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a:ea typeface="Montserrat"/>
                <a:cs typeface="Montserrat"/>
                <a:sym typeface="Montserrat"/>
              </a:rPr>
              <a:t>Design</a:t>
            </a:r>
            <a:r>
              <a:rPr lang="fr" sz="1000">
                <a:solidFill>
                  <a:schemeClr val="lt1"/>
                </a:solidFill>
                <a:latin typeface="Montserrat"/>
                <a:ea typeface="Montserrat"/>
                <a:cs typeface="Montserrat"/>
                <a:sym typeface="Montserrat"/>
              </a:rPr>
              <a:t> Pattern</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100">
                <a:solidFill>
                  <a:srgbClr val="4CD137"/>
                </a:solidFill>
                <a:latin typeface="Montserrat SemiBold"/>
                <a:ea typeface="Montserrat SemiBold"/>
                <a:cs typeface="Montserrat SemiBold"/>
                <a:sym typeface="Montserrat SemiBold"/>
              </a:rPr>
              <a:t>Model</a:t>
            </a:r>
            <a:r>
              <a:rPr lang="fr" sz="1000">
                <a:solidFill>
                  <a:srgbClr val="4CD137"/>
                </a:solidFill>
                <a:latin typeface="Montserrat"/>
                <a:ea typeface="Montserrat"/>
                <a:cs typeface="Montserrat"/>
                <a:sym typeface="Montserrat"/>
              </a:rPr>
              <a:t> </a:t>
            </a:r>
            <a:r>
              <a:rPr lang="fr" sz="1000">
                <a:solidFill>
                  <a:schemeClr val="lt1"/>
                </a:solidFill>
                <a:latin typeface="Montserrat"/>
                <a:ea typeface="Montserrat"/>
                <a:cs typeface="Montserrat"/>
                <a:sym typeface="Montserrat"/>
              </a:rPr>
              <a:t>View</a:t>
            </a:r>
            <a:r>
              <a:rPr lang="fr" sz="1100">
                <a:solidFill>
                  <a:srgbClr val="20BF6B"/>
                </a:solidFill>
                <a:latin typeface="Montserrat SemiBold"/>
                <a:ea typeface="Montserrat SemiBold"/>
                <a:cs typeface="Montserrat SemiBold"/>
                <a:sym typeface="Montserrat SemiBold"/>
              </a:rPr>
              <a:t> </a:t>
            </a:r>
            <a:r>
              <a:rPr lang="fr" sz="1000">
                <a:solidFill>
                  <a:schemeClr val="lt1"/>
                </a:solidFill>
                <a:latin typeface="Montserrat"/>
                <a:ea typeface="Montserrat"/>
                <a:cs typeface="Montserrat"/>
                <a:sym typeface="Montserrat"/>
              </a:rPr>
              <a:t>Controller</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000">
              <a:solidFill>
                <a:schemeClr val="lt1"/>
              </a:solidFill>
              <a:latin typeface="Montserrat"/>
              <a:ea typeface="Montserrat"/>
              <a:cs typeface="Montserrat"/>
              <a:sym typeface="Montserrat"/>
            </a:endParaRPr>
          </a:p>
          <a:p>
            <a:pPr indent="-304800" lvl="0" marL="457200" rtl="0" algn="r">
              <a:spcBef>
                <a:spcPts val="0"/>
              </a:spcBef>
              <a:spcAft>
                <a:spcPts val="0"/>
              </a:spcAft>
              <a:buClr>
                <a:schemeClr val="dk1"/>
              </a:buClr>
              <a:buSzPts val="1200"/>
              <a:buFont typeface="Montserrat"/>
              <a:buChar char="-"/>
            </a:pPr>
            <a:r>
              <a:rPr lang="fr" sz="1100">
                <a:solidFill>
                  <a:srgbClr val="4CD137"/>
                </a:solidFill>
                <a:latin typeface="Montserrat SemiBold"/>
                <a:ea typeface="Montserrat SemiBold"/>
                <a:cs typeface="Montserrat SemiBold"/>
                <a:sym typeface="Montserrat SemiBold"/>
              </a:rPr>
              <a:t>Model</a:t>
            </a:r>
            <a:r>
              <a:rPr lang="fr" sz="1000">
                <a:solidFill>
                  <a:srgbClr val="4CD137"/>
                </a:solidFill>
                <a:latin typeface="Montserrat"/>
                <a:ea typeface="Montserrat"/>
                <a:cs typeface="Montserrat"/>
                <a:sym typeface="Montserrat"/>
              </a:rPr>
              <a:t> </a:t>
            </a:r>
            <a:r>
              <a:rPr lang="fr" sz="1000">
                <a:solidFill>
                  <a:schemeClr val="lt1"/>
                </a:solidFill>
                <a:latin typeface="Montserrat"/>
                <a:ea typeface="Montserrat"/>
                <a:cs typeface="Montserrat"/>
                <a:sym typeface="Montserrat"/>
              </a:rPr>
              <a:t>contient les données du commerce à afficher.</a:t>
            </a:r>
            <a:endParaRPr sz="1000">
              <a:solidFill>
                <a:schemeClr val="lt1"/>
              </a:solidFill>
              <a:latin typeface="Montserrat"/>
              <a:ea typeface="Montserrat"/>
              <a:cs typeface="Montserrat"/>
              <a:sym typeface="Montserrat"/>
            </a:endParaRPr>
          </a:p>
          <a:p>
            <a:pPr indent="0" lvl="0" marL="457200" rtl="0" algn="r">
              <a:spcBef>
                <a:spcPts val="0"/>
              </a:spcBef>
              <a:spcAft>
                <a:spcPts val="0"/>
              </a:spcAft>
              <a:buNone/>
            </a:pPr>
            <a:r>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None/>
            </a:pPr>
            <a:r>
              <a:rPr lang="fr" sz="1100">
                <a:solidFill>
                  <a:srgbClr val="4CD137"/>
                </a:solidFill>
                <a:latin typeface="Montserrat SemiBold"/>
                <a:ea typeface="Montserrat SemiBold"/>
                <a:cs typeface="Montserrat SemiBold"/>
                <a:sym typeface="Montserrat SemiBold"/>
              </a:rPr>
              <a:t>Repository</a:t>
            </a:r>
            <a:r>
              <a:rPr lang="fr" sz="1100">
                <a:solidFill>
                  <a:srgbClr val="20BF6B"/>
                </a:solidFill>
                <a:latin typeface="Montserrat SemiBold"/>
                <a:ea typeface="Montserrat SemiBold"/>
                <a:cs typeface="Montserrat SemiBold"/>
                <a:sym typeface="Montserrat SemiBold"/>
              </a:rPr>
              <a:t> </a:t>
            </a:r>
            <a:r>
              <a:rPr lang="fr" sz="1000">
                <a:solidFill>
                  <a:schemeClr val="lt1"/>
                </a:solidFill>
                <a:latin typeface="Montserrat"/>
                <a:ea typeface="Montserrat"/>
                <a:cs typeface="Montserrat"/>
                <a:sym typeface="Montserrat"/>
              </a:rPr>
              <a:t>interroge la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None/>
            </a:pPr>
            <a:r>
              <a:rPr lang="fr" sz="1100">
                <a:solidFill>
                  <a:srgbClr val="4CD137"/>
                </a:solidFill>
                <a:latin typeface="Montserrat SemiBold"/>
                <a:ea typeface="Montserrat SemiBold"/>
                <a:cs typeface="Montserrat SemiBold"/>
                <a:sym typeface="Montserrat SemiBold"/>
              </a:rPr>
              <a:t>Base</a:t>
            </a:r>
            <a:r>
              <a:rPr lang="fr" sz="1100">
                <a:solidFill>
                  <a:srgbClr val="20BF6B"/>
                </a:solidFill>
                <a:latin typeface="Montserrat SemiBold"/>
                <a:ea typeface="Montserrat SemiBold"/>
                <a:cs typeface="Montserrat SemiBold"/>
                <a:sym typeface="Montserrat SemiBold"/>
              </a:rPr>
              <a:t> </a:t>
            </a:r>
            <a:r>
              <a:rPr lang="fr" sz="1100">
                <a:solidFill>
                  <a:srgbClr val="4CD137"/>
                </a:solidFill>
                <a:latin typeface="Montserrat SemiBold"/>
                <a:ea typeface="Montserrat SemiBold"/>
                <a:cs typeface="Montserrat SemiBold"/>
                <a:sym typeface="Montserrat SemiBold"/>
              </a:rPr>
              <a:t>de</a:t>
            </a:r>
            <a:r>
              <a:rPr lang="fr" sz="1100">
                <a:solidFill>
                  <a:srgbClr val="20BF6B"/>
                </a:solidFill>
                <a:latin typeface="Montserrat SemiBold"/>
                <a:ea typeface="Montserrat SemiBold"/>
                <a:cs typeface="Montserrat SemiBold"/>
                <a:sym typeface="Montserrat SemiBold"/>
              </a:rPr>
              <a:t> </a:t>
            </a:r>
            <a:r>
              <a:rPr lang="fr" sz="1100">
                <a:solidFill>
                  <a:srgbClr val="4CD137"/>
                </a:solidFill>
                <a:latin typeface="Montserrat SemiBold"/>
                <a:ea typeface="Montserrat SemiBold"/>
                <a:cs typeface="Montserrat SemiBold"/>
                <a:sym typeface="Montserrat SemiBold"/>
              </a:rPr>
              <a:t>Données</a:t>
            </a:r>
            <a:r>
              <a:rPr lang="fr" sz="1000">
                <a:solidFill>
                  <a:schemeClr val="lt1"/>
                </a:solidFill>
                <a:latin typeface="Montserrat"/>
                <a:ea typeface="Montserrat"/>
                <a:cs typeface="Montserrat"/>
                <a:sym typeface="Montserrat"/>
              </a:rPr>
              <a:t>.</a:t>
            </a:r>
            <a:r>
              <a:rPr lang="fr" sz="1100">
                <a:solidFill>
                  <a:srgbClr val="20BF6B"/>
                </a:solidFill>
                <a:latin typeface="Montserrat SemiBold"/>
                <a:ea typeface="Montserrat SemiBold"/>
                <a:cs typeface="Montserrat SemiBold"/>
                <a:sym typeface="Montserrat SemiBold"/>
              </a:rPr>
              <a:t> </a:t>
            </a:r>
            <a:r>
              <a:rPr lang="fr"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p:txBody>
      </p:sp>
      <p:sp>
        <p:nvSpPr>
          <p:cNvPr id="193" name="Google Shape;193;p23"/>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fr">
                <a:solidFill>
                  <a:schemeClr val="lt1"/>
                </a:solidFill>
                <a:latin typeface="Montserrat"/>
                <a:ea typeface="Montserrat"/>
                <a:cs typeface="Montserrat"/>
                <a:sym typeface="Montserrat"/>
              </a:rPr>
              <a:t>Codage des composants </a:t>
            </a:r>
            <a:r>
              <a:rPr lang="fr">
                <a:solidFill>
                  <a:srgbClr val="ADDF16"/>
                </a:solidFill>
                <a:latin typeface="Montserrat SemiBold"/>
                <a:ea typeface="Montserrat SemiBold"/>
                <a:cs typeface="Montserrat SemiBold"/>
                <a:sym typeface="Montserrat SemiBold"/>
              </a:rPr>
              <a:t>back-end</a:t>
            </a:r>
            <a:endParaRPr>
              <a:solidFill>
                <a:srgbClr val="ADDF16"/>
              </a:solidFill>
              <a:latin typeface="Montserrat"/>
              <a:ea typeface="Montserrat"/>
              <a:cs typeface="Montserrat"/>
              <a:sym typeface="Montserrat"/>
            </a:endParaRPr>
          </a:p>
        </p:txBody>
      </p:sp>
      <p:pic>
        <p:nvPicPr>
          <p:cNvPr id="194" name="Google Shape;194;p23"/>
          <p:cNvPicPr preferRelativeResize="0"/>
          <p:nvPr/>
        </p:nvPicPr>
        <p:blipFill>
          <a:blip r:embed="rId3">
            <a:alphaModFix/>
          </a:blip>
          <a:stretch>
            <a:fillRect/>
          </a:stretch>
        </p:blipFill>
        <p:spPr>
          <a:xfrm>
            <a:off x="1013325" y="191727"/>
            <a:ext cx="606024" cy="782675"/>
          </a:xfrm>
          <a:prstGeom prst="rect">
            <a:avLst/>
          </a:prstGeom>
          <a:noFill/>
          <a:ln>
            <a:noFill/>
          </a:ln>
        </p:spPr>
      </p:pic>
      <p:pic>
        <p:nvPicPr>
          <p:cNvPr id="195" name="Google Shape;195;p23"/>
          <p:cNvPicPr preferRelativeResize="0"/>
          <p:nvPr/>
        </p:nvPicPr>
        <p:blipFill>
          <a:blip r:embed="rId4">
            <a:alphaModFix/>
          </a:blip>
          <a:stretch>
            <a:fillRect/>
          </a:stretch>
        </p:blipFill>
        <p:spPr>
          <a:xfrm>
            <a:off x="1307050" y="801275"/>
            <a:ext cx="686900" cy="782675"/>
          </a:xfrm>
          <a:prstGeom prst="rect">
            <a:avLst/>
          </a:prstGeom>
          <a:noFill/>
          <a:ln>
            <a:noFill/>
          </a:ln>
        </p:spPr>
      </p:pic>
      <p:pic>
        <p:nvPicPr>
          <p:cNvPr id="196" name="Google Shape;196;p23"/>
          <p:cNvPicPr preferRelativeResize="0"/>
          <p:nvPr/>
        </p:nvPicPr>
        <p:blipFill>
          <a:blip r:embed="rId5">
            <a:alphaModFix/>
          </a:blip>
          <a:stretch>
            <a:fillRect/>
          </a:stretch>
        </p:blipFill>
        <p:spPr>
          <a:xfrm>
            <a:off x="5266792" y="505675"/>
            <a:ext cx="3948557" cy="4381350"/>
          </a:xfrm>
          <a:prstGeom prst="rect">
            <a:avLst/>
          </a:prstGeom>
          <a:noFill/>
          <a:ln>
            <a:noFill/>
          </a:ln>
        </p:spPr>
      </p:pic>
      <p:sp>
        <p:nvSpPr>
          <p:cNvPr id="197" name="Google Shape;197;p23"/>
          <p:cNvSpPr txBox="1"/>
          <p:nvPr/>
        </p:nvSpPr>
        <p:spPr>
          <a:xfrm>
            <a:off x="7149300" y="855400"/>
            <a:ext cx="1740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Montserrat Medium"/>
                <a:ea typeface="Montserrat Medium"/>
                <a:cs typeface="Montserrat Medium"/>
                <a:sym typeface="Montserrat Medium"/>
              </a:rPr>
              <a:t>Extrait StoreRepository</a:t>
            </a:r>
            <a:endParaRPr sz="1000">
              <a:latin typeface="Montserrat Medium"/>
              <a:ea typeface="Montserrat Medium"/>
              <a:cs typeface="Montserrat Medium"/>
              <a:sym typeface="Montserrat Medium"/>
            </a:endParaRPr>
          </a:p>
        </p:txBody>
      </p:sp>
      <p:pic>
        <p:nvPicPr>
          <p:cNvPr id="198" name="Google Shape;198;p23"/>
          <p:cNvPicPr preferRelativeResize="0"/>
          <p:nvPr/>
        </p:nvPicPr>
        <p:blipFill>
          <a:blip r:embed="rId6">
            <a:alphaModFix/>
          </a:blip>
          <a:stretch>
            <a:fillRect/>
          </a:stretch>
        </p:blipFill>
        <p:spPr>
          <a:xfrm>
            <a:off x="744550" y="744545"/>
            <a:ext cx="686900" cy="862406"/>
          </a:xfrm>
          <a:prstGeom prst="rect">
            <a:avLst/>
          </a:prstGeom>
          <a:noFill/>
          <a:ln>
            <a:noFill/>
          </a:ln>
        </p:spPr>
      </p:pic>
      <p:pic>
        <p:nvPicPr>
          <p:cNvPr id="199" name="Google Shape;199;p23"/>
          <p:cNvPicPr preferRelativeResize="0"/>
          <p:nvPr/>
        </p:nvPicPr>
        <p:blipFill>
          <a:blip r:embed="rId7">
            <a:alphaModFix/>
          </a:blip>
          <a:stretch>
            <a:fillRect/>
          </a:stretch>
        </p:blipFill>
        <p:spPr>
          <a:xfrm>
            <a:off x="479256" y="1481447"/>
            <a:ext cx="1453118" cy="375000"/>
          </a:xfrm>
          <a:prstGeom prst="rect">
            <a:avLst/>
          </a:prstGeom>
          <a:noFill/>
          <a:ln>
            <a:noFill/>
          </a:ln>
        </p:spPr>
      </p:pic>
      <p:pic>
        <p:nvPicPr>
          <p:cNvPr id="200" name="Google Shape;200;p23"/>
          <p:cNvPicPr preferRelativeResize="0"/>
          <p:nvPr/>
        </p:nvPicPr>
        <p:blipFill>
          <a:blip r:embed="rId8">
            <a:alphaModFix/>
          </a:blip>
          <a:stretch>
            <a:fillRect/>
          </a:stretch>
        </p:blipFill>
        <p:spPr>
          <a:xfrm>
            <a:off x="2594289" y="668354"/>
            <a:ext cx="2561101" cy="421199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204" name="Shape 204"/>
        <p:cNvGrpSpPr/>
        <p:nvPr/>
      </p:nvGrpSpPr>
      <p:grpSpPr>
        <a:xfrm>
          <a:off x="0" y="0"/>
          <a:ext cx="0" cy="0"/>
          <a:chOff x="0" y="0"/>
          <a:chExt cx="0" cy="0"/>
        </a:xfrm>
      </p:grpSpPr>
      <p:sp>
        <p:nvSpPr>
          <p:cNvPr id="205" name="Google Shape;205;p24"/>
          <p:cNvSpPr/>
          <p:nvPr/>
        </p:nvSpPr>
        <p:spPr>
          <a:xfrm>
            <a:off x="2133600" y="-438150"/>
            <a:ext cx="7277100" cy="606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4"/>
          <p:cNvSpPr/>
          <p:nvPr/>
        </p:nvSpPr>
        <p:spPr>
          <a:xfrm>
            <a:off x="-30295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7" name="Google Shape;207;p24"/>
          <p:cNvPicPr preferRelativeResize="0"/>
          <p:nvPr/>
        </p:nvPicPr>
        <p:blipFill>
          <a:blip r:embed="rId3">
            <a:alphaModFix/>
          </a:blip>
          <a:stretch>
            <a:fillRect/>
          </a:stretch>
        </p:blipFill>
        <p:spPr>
          <a:xfrm>
            <a:off x="626475" y="707125"/>
            <a:ext cx="1278525" cy="1035375"/>
          </a:xfrm>
          <a:prstGeom prst="rect">
            <a:avLst/>
          </a:prstGeom>
          <a:noFill/>
          <a:ln>
            <a:noFill/>
          </a:ln>
        </p:spPr>
      </p:pic>
      <p:sp>
        <p:nvSpPr>
          <p:cNvPr id="208" name="Google Shape;208;p24"/>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fr">
                <a:solidFill>
                  <a:schemeClr val="lt1"/>
                </a:solidFill>
                <a:latin typeface="Montserrat"/>
                <a:ea typeface="Montserrat"/>
                <a:cs typeface="Montserrat"/>
                <a:sym typeface="Montserrat"/>
              </a:rPr>
              <a:t>Codage des composants </a:t>
            </a:r>
            <a:r>
              <a:rPr lang="fr">
                <a:solidFill>
                  <a:srgbClr val="ADDF16"/>
                </a:solidFill>
                <a:latin typeface="Montserrat SemiBold"/>
                <a:ea typeface="Montserrat SemiBold"/>
                <a:cs typeface="Montserrat SemiBold"/>
                <a:sym typeface="Montserrat SemiBold"/>
              </a:rPr>
              <a:t>back-end</a:t>
            </a:r>
            <a:endParaRPr>
              <a:solidFill>
                <a:srgbClr val="ADDF16"/>
              </a:solidFill>
              <a:latin typeface="Montserrat"/>
              <a:ea typeface="Montserrat"/>
              <a:cs typeface="Montserrat"/>
              <a:sym typeface="Montserrat"/>
            </a:endParaRPr>
          </a:p>
        </p:txBody>
      </p:sp>
      <p:pic>
        <p:nvPicPr>
          <p:cNvPr id="209" name="Google Shape;209;p24"/>
          <p:cNvPicPr preferRelativeResize="0"/>
          <p:nvPr/>
        </p:nvPicPr>
        <p:blipFill>
          <a:blip r:embed="rId4">
            <a:alphaModFix/>
          </a:blip>
          <a:stretch>
            <a:fillRect/>
          </a:stretch>
        </p:blipFill>
        <p:spPr>
          <a:xfrm>
            <a:off x="523900" y="197202"/>
            <a:ext cx="606024" cy="782675"/>
          </a:xfrm>
          <a:prstGeom prst="rect">
            <a:avLst/>
          </a:prstGeom>
          <a:noFill/>
          <a:ln>
            <a:noFill/>
          </a:ln>
        </p:spPr>
      </p:pic>
      <p:pic>
        <p:nvPicPr>
          <p:cNvPr id="210" name="Google Shape;210;p24"/>
          <p:cNvPicPr preferRelativeResize="0"/>
          <p:nvPr/>
        </p:nvPicPr>
        <p:blipFill>
          <a:blip r:embed="rId5">
            <a:alphaModFix/>
          </a:blip>
          <a:stretch>
            <a:fillRect/>
          </a:stretch>
        </p:blipFill>
        <p:spPr>
          <a:xfrm>
            <a:off x="2207600" y="771475"/>
            <a:ext cx="7012598" cy="3670651"/>
          </a:xfrm>
          <a:prstGeom prst="rect">
            <a:avLst/>
          </a:prstGeom>
          <a:noFill/>
          <a:ln>
            <a:noFill/>
          </a:ln>
        </p:spPr>
      </p:pic>
      <p:pic>
        <p:nvPicPr>
          <p:cNvPr id="211" name="Google Shape;211;p24"/>
          <p:cNvPicPr preferRelativeResize="0"/>
          <p:nvPr/>
        </p:nvPicPr>
        <p:blipFill>
          <a:blip r:embed="rId6">
            <a:alphaModFix/>
          </a:blip>
          <a:stretch>
            <a:fillRect/>
          </a:stretch>
        </p:blipFill>
        <p:spPr>
          <a:xfrm>
            <a:off x="1422238" y="297500"/>
            <a:ext cx="571824" cy="571824"/>
          </a:xfrm>
          <a:prstGeom prst="rect">
            <a:avLst/>
          </a:prstGeom>
          <a:noFill/>
          <a:ln>
            <a:noFill/>
          </a:ln>
        </p:spPr>
      </p:pic>
      <p:sp>
        <p:nvSpPr>
          <p:cNvPr id="212" name="Google Shape;212;p24"/>
          <p:cNvSpPr txBox="1"/>
          <p:nvPr/>
        </p:nvSpPr>
        <p:spPr>
          <a:xfrm>
            <a:off x="-676275" y="2240750"/>
            <a:ext cx="2753100" cy="1647000"/>
          </a:xfrm>
          <a:prstGeom prst="rect">
            <a:avLst/>
          </a:prstGeom>
          <a:noFill/>
          <a:ln>
            <a:noFill/>
          </a:ln>
        </p:spPr>
        <p:txBody>
          <a:bodyPr anchorCtr="0" anchor="t" bIns="91425" lIns="91425" spcFirstLastPara="1" rIns="91425" wrap="square" tIns="91425">
            <a:spAutoFit/>
          </a:bodyPr>
          <a:lstStyle/>
          <a:p>
            <a:pPr indent="0" lvl="0" marL="0" marR="0" rtl="0" algn="r">
              <a:lnSpc>
                <a:spcPct val="100000"/>
              </a:lnSpc>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Design Pattern</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Model View </a:t>
            </a:r>
            <a:r>
              <a:rPr lang="fr" sz="1100">
                <a:solidFill>
                  <a:srgbClr val="4CD137"/>
                </a:solidFill>
                <a:latin typeface="Montserrat SemiBold"/>
                <a:ea typeface="Montserrat SemiBold"/>
                <a:cs typeface="Montserrat SemiBold"/>
                <a:sym typeface="Montserrat SemiBold"/>
              </a:rPr>
              <a:t>Controller</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1100"/>
              <a:buFont typeface="Arial"/>
              <a:buNone/>
            </a:pPr>
            <a:r>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Le </a:t>
            </a:r>
            <a:r>
              <a:rPr lang="fr" sz="1100">
                <a:solidFill>
                  <a:srgbClr val="4CD137"/>
                </a:solidFill>
                <a:latin typeface="Montserrat SemiBold"/>
                <a:ea typeface="Montserrat SemiBold"/>
                <a:cs typeface="Montserrat SemiBold"/>
                <a:sym typeface="Montserrat SemiBold"/>
              </a:rPr>
              <a:t>Contrôleur </a:t>
            </a:r>
            <a:r>
              <a:rPr lang="fr" sz="1000">
                <a:solidFill>
                  <a:schemeClr val="lt1"/>
                </a:solidFill>
                <a:latin typeface="Montserrat"/>
                <a:ea typeface="Montserrat"/>
                <a:cs typeface="Montserrat"/>
                <a:sym typeface="Montserrat"/>
              </a:rPr>
              <a:t>récupère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les données reçues du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1100"/>
              <a:buFont typeface="Arial"/>
              <a:buNone/>
            </a:pPr>
            <a:r>
              <a:rPr lang="fr" sz="1100">
                <a:solidFill>
                  <a:srgbClr val="4CD137"/>
                </a:solidFill>
                <a:latin typeface="Montserrat SemiBold"/>
                <a:ea typeface="Montserrat SemiBold"/>
                <a:cs typeface="Montserrat SemiBold"/>
                <a:sym typeface="Montserrat SemiBold"/>
              </a:rPr>
              <a:t>Repository</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Clr>
                <a:schemeClr val="dk1"/>
              </a:buClr>
              <a:buSzPts val="1100"/>
              <a:buFont typeface="Arial"/>
              <a:buNone/>
            </a:pPr>
            <a:r>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None/>
            </a:pPr>
            <a:r>
              <a:rPr lang="fr" sz="1000">
                <a:solidFill>
                  <a:schemeClr val="lt1"/>
                </a:solidFill>
                <a:latin typeface="Montserrat"/>
                <a:ea typeface="Montserrat"/>
                <a:cs typeface="Montserrat"/>
                <a:sym typeface="Montserrat"/>
              </a:rPr>
              <a:t>Il retourne </a:t>
            </a:r>
            <a:r>
              <a:rPr lang="fr" sz="1100">
                <a:solidFill>
                  <a:srgbClr val="4CD137"/>
                </a:solidFill>
                <a:latin typeface="Montserrat SemiBold"/>
                <a:ea typeface="Montserrat SemiBold"/>
                <a:cs typeface="Montserrat SemiBold"/>
                <a:sym typeface="Montserrat SemiBold"/>
              </a:rPr>
              <a:t>l’objet PHP</a:t>
            </a:r>
            <a:r>
              <a:rPr lang="fr"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indent="0" lvl="0" marL="0" marR="0" rtl="0" algn="r">
              <a:lnSpc>
                <a:spcPct val="100000"/>
              </a:lnSpc>
              <a:spcBef>
                <a:spcPts val="0"/>
              </a:spcBef>
              <a:spcAft>
                <a:spcPts val="0"/>
              </a:spcAft>
              <a:buNone/>
            </a:pPr>
            <a:r>
              <a:rPr lang="fr" sz="1000">
                <a:solidFill>
                  <a:schemeClr val="lt1"/>
                </a:solidFill>
                <a:latin typeface="Montserrat"/>
                <a:ea typeface="Montserrat"/>
                <a:cs typeface="Montserrat"/>
                <a:sym typeface="Montserrat"/>
              </a:rPr>
              <a:t>en </a:t>
            </a:r>
            <a:r>
              <a:rPr lang="fr" sz="1100">
                <a:solidFill>
                  <a:srgbClr val="4CD137"/>
                </a:solidFill>
                <a:latin typeface="Montserrat SemiBold"/>
                <a:ea typeface="Montserrat SemiBold"/>
                <a:cs typeface="Montserrat SemiBold"/>
                <a:sym typeface="Montserrat SemiBold"/>
              </a:rPr>
              <a:t>JSON</a:t>
            </a:r>
            <a:endParaRPr sz="1000">
              <a:solidFill>
                <a:schemeClr val="lt1"/>
              </a:solidFill>
              <a:latin typeface="Montserrat"/>
              <a:ea typeface="Montserrat"/>
              <a:cs typeface="Montserrat"/>
              <a:sym typeface="Montserrat"/>
            </a:endParaRPr>
          </a:p>
        </p:txBody>
      </p:sp>
      <p:sp>
        <p:nvSpPr>
          <p:cNvPr id="213" name="Google Shape;213;p24">
            <a:hlinkClick action="ppaction://hlinksldjump" r:id="rId7"/>
          </p:cNvPr>
          <p:cNvSpPr txBox="1"/>
          <p:nvPr/>
        </p:nvSpPr>
        <p:spPr>
          <a:xfrm>
            <a:off x="1083875" y="1843825"/>
            <a:ext cx="9729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400">
                <a:solidFill>
                  <a:srgbClr val="4CD137"/>
                </a:solidFill>
                <a:latin typeface="Montserrat SemiBold"/>
                <a:ea typeface="Montserrat SemiBold"/>
                <a:cs typeface="Montserrat SemiBold"/>
                <a:sym typeface="Montserrat SemiBold"/>
              </a:rPr>
              <a:t>MVC</a:t>
            </a:r>
            <a:endParaRPr sz="2400">
              <a:solidFill>
                <a:srgbClr val="4CD137"/>
              </a:solidFill>
              <a:latin typeface="Montserrat SemiBold"/>
              <a:ea typeface="Montserrat SemiBold"/>
              <a:cs typeface="Montserrat SemiBold"/>
              <a:sym typeface="Montserrat SemiBo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217" name="Shape 217"/>
        <p:cNvGrpSpPr/>
        <p:nvPr/>
      </p:nvGrpSpPr>
      <p:grpSpPr>
        <a:xfrm>
          <a:off x="0" y="0"/>
          <a:ext cx="0" cy="0"/>
          <a:chOff x="0" y="0"/>
          <a:chExt cx="0" cy="0"/>
        </a:xfrm>
      </p:grpSpPr>
      <p:sp>
        <p:nvSpPr>
          <p:cNvPr id="218" name="Google Shape;218;p25"/>
          <p:cNvSpPr/>
          <p:nvPr/>
        </p:nvSpPr>
        <p:spPr>
          <a:xfrm>
            <a:off x="-590550" y="-361950"/>
            <a:ext cx="5045400" cy="6010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5"/>
          <p:cNvSpPr/>
          <p:nvPr/>
        </p:nvSpPr>
        <p:spPr>
          <a:xfrm>
            <a:off x="4013175" y="-348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5"/>
          <p:cNvSpPr/>
          <p:nvPr/>
        </p:nvSpPr>
        <p:spPr>
          <a:xfrm>
            <a:off x="265425" y="215925"/>
            <a:ext cx="3670800" cy="375000"/>
          </a:xfrm>
          <a:prstGeom prst="roundRect">
            <a:avLst>
              <a:gd fmla="val 16667" name="adj"/>
            </a:avLst>
          </a:prstGeom>
          <a:solidFill>
            <a:srgbClr val="2C3E50"/>
          </a:solidFill>
          <a:ln cap="flat" cmpd="sng" w="952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latin typeface="Montserrat"/>
                <a:ea typeface="Montserrat"/>
                <a:cs typeface="Montserrat"/>
                <a:sym typeface="Montserrat"/>
              </a:rPr>
              <a:t>Fonctionnalités </a:t>
            </a:r>
            <a:r>
              <a:rPr lang="fr">
                <a:solidFill>
                  <a:schemeClr val="lt1"/>
                </a:solidFill>
                <a:latin typeface="Montserrat"/>
                <a:ea typeface="Montserrat"/>
                <a:cs typeface="Montserrat"/>
                <a:sym typeface="Montserrat"/>
              </a:rPr>
              <a:t>représentatives</a:t>
            </a:r>
            <a:endParaRPr>
              <a:solidFill>
                <a:schemeClr val="lt1"/>
              </a:solidFill>
              <a:latin typeface="Montserrat"/>
              <a:ea typeface="Montserrat"/>
              <a:cs typeface="Montserrat"/>
              <a:sym typeface="Montserrat"/>
            </a:endParaRPr>
          </a:p>
        </p:txBody>
      </p:sp>
      <p:sp>
        <p:nvSpPr>
          <p:cNvPr id="221" name="Google Shape;221;p25"/>
          <p:cNvSpPr txBox="1"/>
          <p:nvPr/>
        </p:nvSpPr>
        <p:spPr>
          <a:xfrm>
            <a:off x="420550" y="1249450"/>
            <a:ext cx="25080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solidFill>
                  <a:srgbClr val="24292E"/>
                </a:solidFill>
                <a:latin typeface="Montserrat SemiBold"/>
                <a:ea typeface="Montserrat SemiBold"/>
                <a:cs typeface="Montserrat SemiBold"/>
                <a:sym typeface="Montserrat SemiBold"/>
              </a:rPr>
              <a:t>Inscription et connexion du commerçant</a:t>
            </a:r>
            <a:endParaRPr sz="1350">
              <a:solidFill>
                <a:srgbClr val="24292E"/>
              </a:solidFill>
              <a:latin typeface="Montserrat SemiBold"/>
              <a:ea typeface="Montserrat SemiBold"/>
              <a:cs typeface="Montserrat SemiBold"/>
              <a:sym typeface="Montserrat SemiBold"/>
            </a:endParaRPr>
          </a:p>
        </p:txBody>
      </p:sp>
      <p:sp>
        <p:nvSpPr>
          <p:cNvPr id="222" name="Google Shape;222;p25"/>
          <p:cNvSpPr txBox="1"/>
          <p:nvPr/>
        </p:nvSpPr>
        <p:spPr>
          <a:xfrm>
            <a:off x="203950" y="2032213"/>
            <a:ext cx="2815500" cy="39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solidFill>
                  <a:srgbClr val="24292E"/>
                </a:solidFill>
                <a:latin typeface="Montserrat SemiBold"/>
                <a:ea typeface="Montserrat SemiBold"/>
                <a:cs typeface="Montserrat SemiBold"/>
                <a:sym typeface="Montserrat SemiBold"/>
              </a:rPr>
              <a:t>Ajout d’un commerce</a:t>
            </a:r>
            <a:endParaRPr sz="1350">
              <a:solidFill>
                <a:srgbClr val="24292E"/>
              </a:solidFill>
              <a:latin typeface="Montserrat SemiBold"/>
              <a:ea typeface="Montserrat SemiBold"/>
              <a:cs typeface="Montserrat SemiBold"/>
              <a:sym typeface="Montserrat SemiBold"/>
            </a:endParaRPr>
          </a:p>
        </p:txBody>
      </p:sp>
      <p:cxnSp>
        <p:nvCxnSpPr>
          <p:cNvPr id="223" name="Google Shape;223;p25"/>
          <p:cNvCxnSpPr/>
          <p:nvPr/>
        </p:nvCxnSpPr>
        <p:spPr>
          <a:xfrm flipH="1">
            <a:off x="2776449" y="3082000"/>
            <a:ext cx="1039800" cy="966000"/>
          </a:xfrm>
          <a:prstGeom prst="straightConnector1">
            <a:avLst/>
          </a:prstGeom>
          <a:noFill/>
          <a:ln cap="flat" cmpd="sng" w="19050">
            <a:solidFill>
              <a:srgbClr val="4CD137"/>
            </a:solidFill>
            <a:prstDash val="solid"/>
            <a:round/>
            <a:headEnd len="med" w="med" type="none"/>
            <a:tailEnd len="med" w="med" type="stealth"/>
          </a:ln>
        </p:spPr>
      </p:cxnSp>
      <p:cxnSp>
        <p:nvCxnSpPr>
          <p:cNvPr id="224" name="Google Shape;224;p25"/>
          <p:cNvCxnSpPr/>
          <p:nvPr/>
        </p:nvCxnSpPr>
        <p:spPr>
          <a:xfrm flipH="1">
            <a:off x="2745021" y="2852225"/>
            <a:ext cx="1066800" cy="336300"/>
          </a:xfrm>
          <a:prstGeom prst="straightConnector1">
            <a:avLst/>
          </a:prstGeom>
          <a:noFill/>
          <a:ln cap="flat" cmpd="sng" w="19050">
            <a:solidFill>
              <a:srgbClr val="4CD137"/>
            </a:solidFill>
            <a:prstDash val="solid"/>
            <a:round/>
            <a:headEnd len="med" w="med" type="none"/>
            <a:tailEnd len="med" w="med" type="stealth"/>
          </a:ln>
        </p:spPr>
      </p:cxnSp>
      <p:cxnSp>
        <p:nvCxnSpPr>
          <p:cNvPr id="225" name="Google Shape;225;p25"/>
          <p:cNvCxnSpPr/>
          <p:nvPr/>
        </p:nvCxnSpPr>
        <p:spPr>
          <a:xfrm rot="10800000">
            <a:off x="2733750" y="2350900"/>
            <a:ext cx="1086000" cy="289200"/>
          </a:xfrm>
          <a:prstGeom prst="straightConnector1">
            <a:avLst/>
          </a:prstGeom>
          <a:noFill/>
          <a:ln cap="flat" cmpd="sng" w="19050">
            <a:solidFill>
              <a:srgbClr val="4CD137"/>
            </a:solidFill>
            <a:prstDash val="solid"/>
            <a:round/>
            <a:headEnd len="med" w="med" type="none"/>
            <a:tailEnd len="med" w="med" type="stealth"/>
          </a:ln>
        </p:spPr>
      </p:cxnSp>
      <p:sp>
        <p:nvSpPr>
          <p:cNvPr id="226" name="Google Shape;226;p25"/>
          <p:cNvSpPr txBox="1"/>
          <p:nvPr/>
        </p:nvSpPr>
        <p:spPr>
          <a:xfrm>
            <a:off x="178900" y="2897850"/>
            <a:ext cx="2364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solidFill>
                  <a:srgbClr val="24292E"/>
                </a:solidFill>
                <a:latin typeface="Montserrat SemiBold"/>
                <a:ea typeface="Montserrat SemiBold"/>
                <a:cs typeface="Montserrat SemiBold"/>
                <a:sym typeface="Montserrat SemiBold"/>
              </a:rPr>
              <a:t>Filtrer les commerces par ville</a:t>
            </a:r>
            <a:endParaRPr sz="1350">
              <a:solidFill>
                <a:srgbClr val="24292E"/>
              </a:solidFill>
              <a:latin typeface="Montserrat SemiBold"/>
              <a:ea typeface="Montserrat SemiBold"/>
              <a:cs typeface="Montserrat SemiBold"/>
              <a:sym typeface="Montserrat SemiBold"/>
            </a:endParaRPr>
          </a:p>
        </p:txBody>
      </p:sp>
      <p:sp>
        <p:nvSpPr>
          <p:cNvPr id="227" name="Google Shape;227;p25"/>
          <p:cNvSpPr txBox="1"/>
          <p:nvPr/>
        </p:nvSpPr>
        <p:spPr>
          <a:xfrm>
            <a:off x="419100" y="3818325"/>
            <a:ext cx="2585700" cy="8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350">
                <a:solidFill>
                  <a:srgbClr val="24292E"/>
                </a:solidFill>
                <a:latin typeface="Montserrat SemiBold"/>
                <a:ea typeface="Montserrat SemiBold"/>
                <a:cs typeface="Montserrat SemiBold"/>
                <a:sym typeface="Montserrat SemiBold"/>
              </a:rPr>
              <a:t>Filtrer les commerces </a:t>
            </a:r>
            <a:endParaRPr sz="1350">
              <a:solidFill>
                <a:srgbClr val="24292E"/>
              </a:solidFill>
              <a:latin typeface="Montserrat SemiBold"/>
              <a:ea typeface="Montserrat SemiBold"/>
              <a:cs typeface="Montserrat SemiBold"/>
              <a:sym typeface="Montserrat SemiBold"/>
            </a:endParaRPr>
          </a:p>
          <a:p>
            <a:pPr indent="0" lvl="0" marL="0" rtl="0" algn="l">
              <a:spcBef>
                <a:spcPts val="0"/>
              </a:spcBef>
              <a:spcAft>
                <a:spcPts val="0"/>
              </a:spcAft>
              <a:buClr>
                <a:schemeClr val="dk1"/>
              </a:buClr>
              <a:buSzPts val="1100"/>
              <a:buFont typeface="Arial"/>
              <a:buNone/>
            </a:pPr>
            <a:r>
              <a:rPr lang="fr" sz="1350">
                <a:solidFill>
                  <a:srgbClr val="24292E"/>
                </a:solidFill>
                <a:latin typeface="Montserrat SemiBold"/>
                <a:ea typeface="Montserrat SemiBold"/>
                <a:cs typeface="Montserrat SemiBold"/>
                <a:sym typeface="Montserrat SemiBold"/>
              </a:rPr>
              <a:t>par activité et service partenaire</a:t>
            </a:r>
            <a:endParaRPr sz="1350">
              <a:solidFill>
                <a:srgbClr val="24292E"/>
              </a:solidFill>
              <a:latin typeface="Montserrat SemiBold"/>
              <a:ea typeface="Montserrat SemiBold"/>
              <a:cs typeface="Montserrat SemiBold"/>
              <a:sym typeface="Montserrat SemiBold"/>
            </a:endParaRPr>
          </a:p>
        </p:txBody>
      </p:sp>
      <p:cxnSp>
        <p:nvCxnSpPr>
          <p:cNvPr id="228" name="Google Shape;228;p25"/>
          <p:cNvCxnSpPr/>
          <p:nvPr/>
        </p:nvCxnSpPr>
        <p:spPr>
          <a:xfrm rot="10800000">
            <a:off x="2771650" y="1579150"/>
            <a:ext cx="1035300" cy="801600"/>
          </a:xfrm>
          <a:prstGeom prst="straightConnector1">
            <a:avLst/>
          </a:prstGeom>
          <a:noFill/>
          <a:ln cap="flat" cmpd="sng" w="19050">
            <a:solidFill>
              <a:srgbClr val="4CD137"/>
            </a:solidFill>
            <a:prstDash val="solid"/>
            <a:round/>
            <a:headEnd len="med" w="med" type="none"/>
            <a:tailEnd len="med" w="med" type="stealth"/>
          </a:ln>
        </p:spPr>
      </p:cxnSp>
      <p:pic>
        <p:nvPicPr>
          <p:cNvPr id="229" name="Google Shape;229;p25"/>
          <p:cNvPicPr preferRelativeResize="0"/>
          <p:nvPr/>
        </p:nvPicPr>
        <p:blipFill>
          <a:blip r:embed="rId3">
            <a:alphaModFix/>
          </a:blip>
          <a:stretch>
            <a:fillRect/>
          </a:stretch>
        </p:blipFill>
        <p:spPr>
          <a:xfrm>
            <a:off x="4384040" y="76200"/>
            <a:ext cx="4830870" cy="5143500"/>
          </a:xfrm>
          <a:prstGeom prst="rect">
            <a:avLst/>
          </a:prstGeom>
          <a:noFill/>
          <a:ln>
            <a:noFill/>
          </a:ln>
        </p:spPr>
      </p:pic>
      <p:sp>
        <p:nvSpPr>
          <p:cNvPr id="230" name="Google Shape;230;p25">
            <a:hlinkClick action="ppaction://hlinksldjump" r:id="rId4"/>
          </p:cNvPr>
          <p:cNvSpPr txBox="1"/>
          <p:nvPr/>
        </p:nvSpPr>
        <p:spPr>
          <a:xfrm>
            <a:off x="5760075" y="3069100"/>
            <a:ext cx="200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rgbClr val="4CD137"/>
                </a:solidFill>
                <a:latin typeface="Oswald"/>
                <a:ea typeface="Oswald"/>
                <a:cs typeface="Oswald"/>
                <a:sym typeface="Oswald"/>
              </a:rPr>
              <a:t>ESSAI</a:t>
            </a:r>
            <a:endParaRPr sz="3000">
              <a:solidFill>
                <a:srgbClr val="4CD137"/>
              </a:solidFill>
              <a:latin typeface="Oswald"/>
              <a:ea typeface="Oswald"/>
              <a:cs typeface="Oswald"/>
              <a:sym typeface="Oswald"/>
            </a:endParaRPr>
          </a:p>
        </p:txBody>
      </p:sp>
      <p:sp>
        <p:nvSpPr>
          <p:cNvPr id="231" name="Google Shape;231;p25"/>
          <p:cNvSpPr txBox="1"/>
          <p:nvPr/>
        </p:nvSpPr>
        <p:spPr>
          <a:xfrm>
            <a:off x="6028850" y="2672925"/>
            <a:ext cx="88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800">
                <a:solidFill>
                  <a:srgbClr val="4CD137"/>
                </a:solidFill>
                <a:latin typeface="Oswald"/>
                <a:ea typeface="Oswald"/>
                <a:cs typeface="Oswald"/>
                <a:sym typeface="Oswald"/>
              </a:rPr>
              <a:t>JEU</a:t>
            </a:r>
            <a:endParaRPr sz="1800">
              <a:latin typeface="Oswald"/>
              <a:ea typeface="Oswald"/>
              <a:cs typeface="Oswald"/>
              <a:sym typeface="Oswald"/>
            </a:endParaRPr>
          </a:p>
        </p:txBody>
      </p:sp>
      <p:sp>
        <p:nvSpPr>
          <p:cNvPr id="232" name="Google Shape;232;p25"/>
          <p:cNvSpPr txBox="1"/>
          <p:nvPr/>
        </p:nvSpPr>
        <p:spPr>
          <a:xfrm>
            <a:off x="5971700" y="3146050"/>
            <a:ext cx="57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CD137"/>
                </a:solidFill>
                <a:latin typeface="Oswald"/>
                <a:ea typeface="Oswald"/>
                <a:cs typeface="Oswald"/>
                <a:sym typeface="Oswald"/>
              </a:rPr>
              <a:t>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236" name="Shape 236"/>
        <p:cNvGrpSpPr/>
        <p:nvPr/>
      </p:nvGrpSpPr>
      <p:grpSpPr>
        <a:xfrm>
          <a:off x="0" y="0"/>
          <a:ext cx="0" cy="0"/>
          <a:chOff x="0" y="0"/>
          <a:chExt cx="0" cy="0"/>
        </a:xfrm>
      </p:grpSpPr>
      <p:sp>
        <p:nvSpPr>
          <p:cNvPr id="237" name="Google Shape;237;p26"/>
          <p:cNvSpPr/>
          <p:nvPr/>
        </p:nvSpPr>
        <p:spPr>
          <a:xfrm>
            <a:off x="2133600" y="-428625"/>
            <a:ext cx="7524600" cy="61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Medium"/>
              <a:ea typeface="Montserrat Medium"/>
              <a:cs typeface="Montserrat Medium"/>
              <a:sym typeface="Montserrat Medium"/>
            </a:endParaRPr>
          </a:p>
        </p:txBody>
      </p:sp>
      <p:sp>
        <p:nvSpPr>
          <p:cNvPr id="238" name="Google Shape;238;p26"/>
          <p:cNvSpPr/>
          <p:nvPr/>
        </p:nvSpPr>
        <p:spPr>
          <a:xfrm>
            <a:off x="-31057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26">
            <a:hlinkClick action="ppaction://hlinksldjump" r:id="rId3"/>
          </p:cNvPr>
          <p:cNvSpPr txBox="1"/>
          <p:nvPr/>
        </p:nvSpPr>
        <p:spPr>
          <a:xfrm>
            <a:off x="1800" y="1910850"/>
            <a:ext cx="20667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400">
                <a:solidFill>
                  <a:srgbClr val="4CD137"/>
                </a:solidFill>
                <a:latin typeface="Montserrat SemiBold"/>
                <a:ea typeface="Montserrat SemiBold"/>
                <a:cs typeface="Montserrat SemiBold"/>
                <a:sym typeface="Montserrat SemiBold"/>
              </a:rPr>
              <a:t>SERIALIZER</a:t>
            </a:r>
            <a:endParaRPr sz="2400">
              <a:solidFill>
                <a:srgbClr val="4CD137"/>
              </a:solidFill>
              <a:latin typeface="Montserrat SemiBold"/>
              <a:ea typeface="Montserrat SemiBold"/>
              <a:cs typeface="Montserrat SemiBold"/>
              <a:sym typeface="Montserrat SemiBold"/>
            </a:endParaRPr>
          </a:p>
        </p:txBody>
      </p:sp>
      <p:sp>
        <p:nvSpPr>
          <p:cNvPr id="240" name="Google Shape;240;p26"/>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fr">
                <a:solidFill>
                  <a:schemeClr val="lt1"/>
                </a:solidFill>
                <a:latin typeface="Montserrat"/>
                <a:ea typeface="Montserrat"/>
                <a:cs typeface="Montserrat"/>
                <a:sym typeface="Montserrat"/>
              </a:rPr>
              <a:t>Recherche sur site </a:t>
            </a:r>
            <a:r>
              <a:rPr lang="fr">
                <a:solidFill>
                  <a:srgbClr val="ADDF16"/>
                </a:solidFill>
                <a:latin typeface="Montserrat SemiBold"/>
                <a:ea typeface="Montserrat SemiBold"/>
                <a:cs typeface="Montserrat SemiBold"/>
                <a:sym typeface="Montserrat SemiBold"/>
              </a:rPr>
              <a:t>anglophone</a:t>
            </a:r>
            <a:endParaRPr>
              <a:solidFill>
                <a:srgbClr val="ADDF16"/>
              </a:solidFill>
              <a:latin typeface="Montserrat SemiBold"/>
              <a:ea typeface="Montserrat SemiBold"/>
              <a:cs typeface="Montserrat SemiBold"/>
              <a:sym typeface="Montserrat SemiBold"/>
            </a:endParaRPr>
          </a:p>
        </p:txBody>
      </p:sp>
      <p:pic>
        <p:nvPicPr>
          <p:cNvPr id="241" name="Google Shape;241;p26"/>
          <p:cNvPicPr preferRelativeResize="0"/>
          <p:nvPr/>
        </p:nvPicPr>
        <p:blipFill>
          <a:blip r:embed="rId4">
            <a:alphaModFix/>
          </a:blip>
          <a:stretch>
            <a:fillRect/>
          </a:stretch>
        </p:blipFill>
        <p:spPr>
          <a:xfrm>
            <a:off x="781050" y="702290"/>
            <a:ext cx="692988" cy="721263"/>
          </a:xfrm>
          <a:prstGeom prst="rect">
            <a:avLst/>
          </a:prstGeom>
          <a:noFill/>
          <a:ln>
            <a:noFill/>
          </a:ln>
        </p:spPr>
      </p:pic>
      <p:sp>
        <p:nvSpPr>
          <p:cNvPr id="242" name="Google Shape;242;p26"/>
          <p:cNvSpPr txBox="1"/>
          <p:nvPr/>
        </p:nvSpPr>
        <p:spPr>
          <a:xfrm>
            <a:off x="-419100" y="2383625"/>
            <a:ext cx="2476500" cy="1508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a:ea typeface="Montserrat"/>
                <a:cs typeface="Montserrat"/>
                <a:sym typeface="Montserrat"/>
              </a:rPr>
              <a:t>Composant de </a:t>
            </a:r>
            <a:r>
              <a:rPr lang="fr" sz="1100">
                <a:solidFill>
                  <a:srgbClr val="4CD137"/>
                </a:solidFill>
                <a:latin typeface="Montserrat SemiBold"/>
                <a:ea typeface="Montserrat SemiBold"/>
                <a:cs typeface="Montserrat SemiBold"/>
                <a:sym typeface="Montserrat SemiBold"/>
              </a:rPr>
              <a:t>Symfony</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Circular  Reference</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Transformer un </a:t>
            </a:r>
            <a:r>
              <a:rPr lang="fr" sz="1100">
                <a:solidFill>
                  <a:srgbClr val="4CD137"/>
                </a:solidFill>
                <a:latin typeface="Montserrat SemiBold"/>
                <a:ea typeface="Montserrat SemiBold"/>
                <a:cs typeface="Montserrat SemiBold"/>
                <a:sym typeface="Montserrat SemiBold"/>
              </a:rPr>
              <a:t>objet PHP</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 en </a:t>
            </a:r>
            <a:r>
              <a:rPr lang="fr" sz="1100">
                <a:solidFill>
                  <a:srgbClr val="4CD137"/>
                </a:solidFill>
                <a:latin typeface="Montserrat SemiBold"/>
                <a:ea typeface="Montserrat SemiBold"/>
                <a:cs typeface="Montserrat SemiBold"/>
                <a:sym typeface="Montserrat SemiBold"/>
              </a:rPr>
              <a:t>JSON</a:t>
            </a:r>
            <a:r>
              <a:rPr lang="fr" sz="1000">
                <a:solidFill>
                  <a:schemeClr val="lt1"/>
                </a:solidFill>
                <a:latin typeface="Montserrat"/>
                <a:ea typeface="Montserrat"/>
                <a:cs typeface="Montserrat"/>
                <a:sym typeface="Montserrat"/>
              </a:rPr>
              <a:t> </a:t>
            </a:r>
            <a:endParaRPr sz="11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Transmettre les données </a:t>
            </a:r>
            <a:endParaRPr sz="1000">
              <a:solidFill>
                <a:schemeClr val="lt1"/>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lang="fr" sz="1000">
                <a:solidFill>
                  <a:schemeClr val="lt1"/>
                </a:solidFill>
                <a:latin typeface="Montserrat"/>
                <a:ea typeface="Montserrat"/>
                <a:cs typeface="Montserrat"/>
                <a:sym typeface="Montserrat"/>
              </a:rPr>
              <a:t>à l’API</a:t>
            </a:r>
            <a:r>
              <a:rPr lang="fr" sz="1100">
                <a:solidFill>
                  <a:srgbClr val="4CD137"/>
                </a:solidFill>
                <a:latin typeface="Montserrat SemiBold"/>
                <a:ea typeface="Montserrat SemiBold"/>
                <a:cs typeface="Montserrat SemiBold"/>
                <a:sym typeface="Montserrat SemiBold"/>
              </a:rPr>
              <a:t> OpenStreetMap</a:t>
            </a:r>
            <a:endParaRPr sz="1100">
              <a:solidFill>
                <a:schemeClr val="lt1"/>
              </a:solidFill>
              <a:latin typeface="Montserrat"/>
              <a:ea typeface="Montserrat"/>
              <a:cs typeface="Montserrat"/>
              <a:sym typeface="Montserrat"/>
            </a:endParaRPr>
          </a:p>
        </p:txBody>
      </p:sp>
      <p:sp>
        <p:nvSpPr>
          <p:cNvPr id="243" name="Google Shape;243;p26"/>
          <p:cNvSpPr txBox="1"/>
          <p:nvPr/>
        </p:nvSpPr>
        <p:spPr>
          <a:xfrm>
            <a:off x="3012825" y="1234075"/>
            <a:ext cx="4085700" cy="384900"/>
          </a:xfrm>
          <a:prstGeom prst="rect">
            <a:avLst/>
          </a:prstGeom>
          <a:noFill/>
          <a:ln>
            <a:noFill/>
          </a:ln>
        </p:spPr>
        <p:txBody>
          <a:bodyPr anchorCtr="0" anchor="t" bIns="91425" lIns="91425" spcFirstLastPara="1" rIns="91425" wrap="square" tIns="91425">
            <a:spAutoFit/>
          </a:bodyPr>
          <a:lstStyle/>
          <a:p>
            <a:pPr indent="0" lvl="0" marL="914400" rtl="0" algn="l">
              <a:lnSpc>
                <a:spcPct val="115000"/>
              </a:lnSpc>
              <a:spcBef>
                <a:spcPts val="0"/>
              </a:spcBef>
              <a:spcAft>
                <a:spcPts val="0"/>
              </a:spcAft>
              <a:buClr>
                <a:schemeClr val="dk1"/>
              </a:buClr>
              <a:buSzPts val="1100"/>
              <a:buFont typeface="Arial"/>
              <a:buNone/>
            </a:pPr>
            <a:r>
              <a:rPr lang="fr" sz="1300">
                <a:solidFill>
                  <a:schemeClr val="dk1"/>
                </a:solidFill>
                <a:latin typeface="Montserrat"/>
                <a:ea typeface="Montserrat"/>
                <a:cs typeface="Montserrat"/>
                <a:sym typeface="Montserrat"/>
              </a:rPr>
              <a:t> </a:t>
            </a:r>
            <a:endParaRPr sz="1000">
              <a:solidFill>
                <a:schemeClr val="dk1"/>
              </a:solidFill>
              <a:latin typeface="Montserrat"/>
              <a:ea typeface="Montserrat"/>
              <a:cs typeface="Montserrat"/>
              <a:sym typeface="Montserrat"/>
            </a:endParaRPr>
          </a:p>
        </p:txBody>
      </p:sp>
      <p:pic>
        <p:nvPicPr>
          <p:cNvPr id="244" name="Google Shape;244;p26"/>
          <p:cNvPicPr preferRelativeResize="0"/>
          <p:nvPr/>
        </p:nvPicPr>
        <p:blipFill>
          <a:blip r:embed="rId5">
            <a:alphaModFix/>
          </a:blip>
          <a:stretch>
            <a:fillRect/>
          </a:stretch>
        </p:blipFill>
        <p:spPr>
          <a:xfrm>
            <a:off x="1372038" y="870573"/>
            <a:ext cx="736587" cy="799252"/>
          </a:xfrm>
          <a:prstGeom prst="rect">
            <a:avLst/>
          </a:prstGeom>
          <a:noFill/>
          <a:ln>
            <a:noFill/>
          </a:ln>
        </p:spPr>
      </p:pic>
      <p:pic>
        <p:nvPicPr>
          <p:cNvPr id="245" name="Google Shape;245;p26"/>
          <p:cNvPicPr preferRelativeResize="0"/>
          <p:nvPr/>
        </p:nvPicPr>
        <p:blipFill>
          <a:blip r:embed="rId6">
            <a:alphaModFix/>
          </a:blip>
          <a:stretch>
            <a:fillRect/>
          </a:stretch>
        </p:blipFill>
        <p:spPr>
          <a:xfrm>
            <a:off x="1503368" y="459924"/>
            <a:ext cx="520470" cy="449823"/>
          </a:xfrm>
          <a:prstGeom prst="rect">
            <a:avLst/>
          </a:prstGeom>
          <a:noFill/>
          <a:ln>
            <a:noFill/>
          </a:ln>
        </p:spPr>
      </p:pic>
      <p:sp>
        <p:nvSpPr>
          <p:cNvPr id="246" name="Google Shape;246;p26"/>
          <p:cNvSpPr txBox="1"/>
          <p:nvPr/>
        </p:nvSpPr>
        <p:spPr>
          <a:xfrm>
            <a:off x="2398450" y="1015800"/>
            <a:ext cx="6745500" cy="377100"/>
          </a:xfrm>
          <a:prstGeom prst="rect">
            <a:avLst/>
          </a:prstGeom>
          <a:noFill/>
          <a:ln>
            <a:noFill/>
          </a:ln>
        </p:spPr>
        <p:txBody>
          <a:bodyPr anchorCtr="0" anchor="t" bIns="91425" lIns="91425" spcFirstLastPara="1" rIns="91425" wrap="square" tIns="91425">
            <a:spAutoFit/>
          </a:bodyPr>
          <a:lstStyle/>
          <a:p>
            <a:pPr indent="0" lvl="0" marL="50800" rtl="0" algn="l">
              <a:lnSpc>
                <a:spcPct val="120000"/>
              </a:lnSpc>
              <a:spcBef>
                <a:spcPts val="0"/>
              </a:spcBef>
              <a:spcAft>
                <a:spcPts val="900"/>
              </a:spcAft>
              <a:buNone/>
            </a:pPr>
            <a:r>
              <a:rPr lang="fr" sz="1250">
                <a:solidFill>
                  <a:schemeClr val="dk1"/>
                </a:solidFill>
                <a:latin typeface="Montserrat"/>
                <a:ea typeface="Montserrat"/>
                <a:cs typeface="Montserrat"/>
                <a:sym typeface="Montserrat"/>
              </a:rPr>
              <a:t>GOOGLE =&gt;  </a:t>
            </a:r>
            <a:r>
              <a:rPr lang="fr" sz="1250">
                <a:solidFill>
                  <a:schemeClr val="dk1"/>
                </a:solidFill>
                <a:latin typeface="Montserrat"/>
                <a:ea typeface="Montserrat"/>
                <a:cs typeface="Montserrat"/>
                <a:sym typeface="Montserrat"/>
              </a:rPr>
              <a:t>serializer component symfony + </a:t>
            </a:r>
            <a:r>
              <a:rPr lang="fr" sz="1200">
                <a:solidFill>
                  <a:schemeClr val="dk1"/>
                </a:solidFill>
                <a:latin typeface="Montserrat"/>
                <a:ea typeface="Montserrat"/>
                <a:cs typeface="Montserrat"/>
                <a:sym typeface="Montserrat"/>
              </a:rPr>
              <a:t>SYMFONY DOCS =&gt; </a:t>
            </a:r>
            <a:r>
              <a:rPr lang="fr" sz="1250">
                <a:solidFill>
                  <a:schemeClr val="dk1"/>
                </a:solidFill>
                <a:latin typeface="Montserrat"/>
                <a:ea typeface="Montserrat"/>
                <a:cs typeface="Montserrat"/>
                <a:sym typeface="Montserrat"/>
              </a:rPr>
              <a:t>ignored_attribut</a:t>
            </a:r>
            <a:endParaRPr/>
          </a:p>
        </p:txBody>
      </p:sp>
      <p:pic>
        <p:nvPicPr>
          <p:cNvPr id="247" name="Google Shape;247;p26"/>
          <p:cNvPicPr preferRelativeResize="0"/>
          <p:nvPr/>
        </p:nvPicPr>
        <p:blipFill>
          <a:blip r:embed="rId7">
            <a:alphaModFix/>
          </a:blip>
          <a:stretch>
            <a:fillRect/>
          </a:stretch>
        </p:blipFill>
        <p:spPr>
          <a:xfrm>
            <a:off x="822362" y="215925"/>
            <a:ext cx="692703" cy="608169"/>
          </a:xfrm>
          <a:prstGeom prst="rect">
            <a:avLst/>
          </a:prstGeom>
          <a:noFill/>
          <a:ln>
            <a:noFill/>
          </a:ln>
        </p:spPr>
      </p:pic>
      <p:pic>
        <p:nvPicPr>
          <p:cNvPr id="248" name="Google Shape;248;p26"/>
          <p:cNvPicPr preferRelativeResize="0"/>
          <p:nvPr/>
        </p:nvPicPr>
        <p:blipFill>
          <a:blip r:embed="rId8">
            <a:alphaModFix/>
          </a:blip>
          <a:stretch>
            <a:fillRect/>
          </a:stretch>
        </p:blipFill>
        <p:spPr>
          <a:xfrm>
            <a:off x="3275151" y="1574100"/>
            <a:ext cx="5242673" cy="34170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252" name="Shape 252"/>
        <p:cNvGrpSpPr/>
        <p:nvPr/>
      </p:nvGrpSpPr>
      <p:grpSpPr>
        <a:xfrm>
          <a:off x="0" y="0"/>
          <a:ext cx="0" cy="0"/>
          <a:chOff x="0" y="0"/>
          <a:chExt cx="0" cy="0"/>
        </a:xfrm>
      </p:grpSpPr>
      <p:sp>
        <p:nvSpPr>
          <p:cNvPr id="253" name="Google Shape;253;p27"/>
          <p:cNvSpPr/>
          <p:nvPr/>
        </p:nvSpPr>
        <p:spPr>
          <a:xfrm>
            <a:off x="-321475" y="-79000"/>
            <a:ext cx="4776300" cy="536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27"/>
          <p:cNvSpPr/>
          <p:nvPr/>
        </p:nvSpPr>
        <p:spPr>
          <a:xfrm>
            <a:off x="3936975" y="-348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 name="Google Shape;255;p27"/>
          <p:cNvSpPr/>
          <p:nvPr/>
        </p:nvSpPr>
        <p:spPr>
          <a:xfrm>
            <a:off x="265425" y="215925"/>
            <a:ext cx="3670800" cy="375000"/>
          </a:xfrm>
          <a:prstGeom prst="roundRect">
            <a:avLst>
              <a:gd fmla="val 16667" name="adj"/>
            </a:avLst>
          </a:prstGeom>
          <a:solidFill>
            <a:srgbClr val="2C3E50"/>
          </a:solidFill>
          <a:ln cap="flat" cmpd="sng" w="952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latin typeface="Montserrat"/>
                <a:ea typeface="Montserrat"/>
                <a:cs typeface="Montserrat"/>
                <a:sym typeface="Montserrat"/>
              </a:rPr>
              <a:t>Conclusion</a:t>
            </a:r>
            <a:endParaRPr>
              <a:solidFill>
                <a:schemeClr val="lt1"/>
              </a:solidFill>
              <a:latin typeface="Montserrat"/>
              <a:ea typeface="Montserrat"/>
              <a:cs typeface="Montserrat"/>
              <a:sym typeface="Montserrat"/>
            </a:endParaRPr>
          </a:p>
        </p:txBody>
      </p:sp>
      <p:sp>
        <p:nvSpPr>
          <p:cNvPr id="256" name="Google Shape;256;p27"/>
          <p:cNvSpPr txBox="1"/>
          <p:nvPr/>
        </p:nvSpPr>
        <p:spPr>
          <a:xfrm>
            <a:off x="877750" y="1249450"/>
            <a:ext cx="14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Synthèse</a:t>
            </a:r>
            <a:endParaRPr>
              <a:solidFill>
                <a:srgbClr val="24292E"/>
              </a:solidFill>
              <a:latin typeface="Montserrat SemiBold"/>
              <a:ea typeface="Montserrat SemiBold"/>
              <a:cs typeface="Montserrat SemiBold"/>
              <a:sym typeface="Montserrat SemiBold"/>
            </a:endParaRPr>
          </a:p>
        </p:txBody>
      </p:sp>
      <p:sp>
        <p:nvSpPr>
          <p:cNvPr id="257" name="Google Shape;257;p27"/>
          <p:cNvSpPr txBox="1"/>
          <p:nvPr/>
        </p:nvSpPr>
        <p:spPr>
          <a:xfrm>
            <a:off x="623050" y="2041750"/>
            <a:ext cx="1439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Satisfaction</a:t>
            </a:r>
            <a:endParaRPr>
              <a:solidFill>
                <a:srgbClr val="24292E"/>
              </a:solidFill>
              <a:latin typeface="Montserrat SemiBold"/>
              <a:ea typeface="Montserrat SemiBold"/>
              <a:cs typeface="Montserrat SemiBold"/>
              <a:sym typeface="Montserrat SemiBold"/>
            </a:endParaRPr>
          </a:p>
        </p:txBody>
      </p:sp>
      <p:cxnSp>
        <p:nvCxnSpPr>
          <p:cNvPr id="258" name="Google Shape;258;p27"/>
          <p:cNvCxnSpPr/>
          <p:nvPr/>
        </p:nvCxnSpPr>
        <p:spPr>
          <a:xfrm flipH="1">
            <a:off x="2343225" y="3082000"/>
            <a:ext cx="1395600" cy="889800"/>
          </a:xfrm>
          <a:prstGeom prst="straightConnector1">
            <a:avLst/>
          </a:prstGeom>
          <a:noFill/>
          <a:ln cap="flat" cmpd="sng" w="19050">
            <a:solidFill>
              <a:srgbClr val="4CD137"/>
            </a:solidFill>
            <a:prstDash val="solid"/>
            <a:round/>
            <a:headEnd len="med" w="med" type="none"/>
            <a:tailEnd len="med" w="med" type="stealth"/>
          </a:ln>
        </p:spPr>
      </p:cxnSp>
      <p:cxnSp>
        <p:nvCxnSpPr>
          <p:cNvPr id="259" name="Google Shape;259;p27"/>
          <p:cNvCxnSpPr/>
          <p:nvPr/>
        </p:nvCxnSpPr>
        <p:spPr>
          <a:xfrm flipH="1">
            <a:off x="2285950" y="2852225"/>
            <a:ext cx="1446900" cy="291000"/>
          </a:xfrm>
          <a:prstGeom prst="straightConnector1">
            <a:avLst/>
          </a:prstGeom>
          <a:noFill/>
          <a:ln cap="flat" cmpd="sng" w="19050">
            <a:solidFill>
              <a:srgbClr val="4CD137"/>
            </a:solidFill>
            <a:prstDash val="solid"/>
            <a:round/>
            <a:headEnd len="med" w="med" type="none"/>
            <a:tailEnd len="med" w="med" type="stealth"/>
          </a:ln>
        </p:spPr>
      </p:cxnSp>
      <p:cxnSp>
        <p:nvCxnSpPr>
          <p:cNvPr id="260" name="Google Shape;260;p27"/>
          <p:cNvCxnSpPr/>
          <p:nvPr/>
        </p:nvCxnSpPr>
        <p:spPr>
          <a:xfrm rot="10800000">
            <a:off x="2295450" y="2362300"/>
            <a:ext cx="1448100" cy="277800"/>
          </a:xfrm>
          <a:prstGeom prst="straightConnector1">
            <a:avLst/>
          </a:prstGeom>
          <a:noFill/>
          <a:ln cap="flat" cmpd="sng" w="19050">
            <a:solidFill>
              <a:srgbClr val="4CD137"/>
            </a:solidFill>
            <a:prstDash val="solid"/>
            <a:round/>
            <a:headEnd len="med" w="med" type="none"/>
            <a:tailEnd len="med" w="med" type="stealth"/>
          </a:ln>
        </p:spPr>
      </p:cxnSp>
      <p:sp>
        <p:nvSpPr>
          <p:cNvPr id="261" name="Google Shape;261;p27"/>
          <p:cNvSpPr txBox="1"/>
          <p:nvPr/>
        </p:nvSpPr>
        <p:spPr>
          <a:xfrm>
            <a:off x="617050" y="2897850"/>
            <a:ext cx="2402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Difficultés </a:t>
            </a:r>
            <a:endParaRPr>
              <a:solidFill>
                <a:srgbClr val="24292E"/>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rencontrées</a:t>
            </a:r>
            <a:endParaRPr>
              <a:solidFill>
                <a:srgbClr val="24292E"/>
              </a:solidFill>
              <a:latin typeface="Montserrat SemiBold"/>
              <a:ea typeface="Montserrat SemiBold"/>
              <a:cs typeface="Montserrat SemiBold"/>
              <a:sym typeface="Montserrat SemiBold"/>
            </a:endParaRPr>
          </a:p>
        </p:txBody>
      </p:sp>
      <p:sp>
        <p:nvSpPr>
          <p:cNvPr id="262" name="Google Shape;262;p27"/>
          <p:cNvSpPr txBox="1"/>
          <p:nvPr/>
        </p:nvSpPr>
        <p:spPr>
          <a:xfrm>
            <a:off x="921850" y="3894525"/>
            <a:ext cx="129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La suite</a:t>
            </a:r>
            <a:endParaRPr>
              <a:solidFill>
                <a:srgbClr val="24292E"/>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de J’TMC</a:t>
            </a:r>
            <a:endParaRPr>
              <a:solidFill>
                <a:srgbClr val="24292E"/>
              </a:solidFill>
              <a:latin typeface="Montserrat SemiBold"/>
              <a:ea typeface="Montserrat SemiBold"/>
              <a:cs typeface="Montserrat SemiBold"/>
              <a:sym typeface="Montserrat SemiBold"/>
            </a:endParaRPr>
          </a:p>
        </p:txBody>
      </p:sp>
      <p:cxnSp>
        <p:nvCxnSpPr>
          <p:cNvPr id="263" name="Google Shape;263;p27"/>
          <p:cNvCxnSpPr/>
          <p:nvPr/>
        </p:nvCxnSpPr>
        <p:spPr>
          <a:xfrm rot="10800000">
            <a:off x="2314650" y="1581250"/>
            <a:ext cx="1411800" cy="799500"/>
          </a:xfrm>
          <a:prstGeom prst="straightConnector1">
            <a:avLst/>
          </a:prstGeom>
          <a:noFill/>
          <a:ln cap="flat" cmpd="sng" w="19050">
            <a:solidFill>
              <a:srgbClr val="4CD137"/>
            </a:solidFill>
            <a:prstDash val="solid"/>
            <a:round/>
            <a:headEnd len="med" w="med" type="none"/>
            <a:tailEnd len="med" w="med" type="stealth"/>
          </a:ln>
        </p:spPr>
      </p:cxnSp>
      <p:pic>
        <p:nvPicPr>
          <p:cNvPr id="264" name="Google Shape;264;p27"/>
          <p:cNvPicPr preferRelativeResize="0"/>
          <p:nvPr/>
        </p:nvPicPr>
        <p:blipFill>
          <a:blip r:embed="rId3">
            <a:alphaModFix/>
          </a:blip>
          <a:stretch>
            <a:fillRect/>
          </a:stretch>
        </p:blipFill>
        <p:spPr>
          <a:xfrm>
            <a:off x="4384040" y="76200"/>
            <a:ext cx="4830870" cy="5143500"/>
          </a:xfrm>
          <a:prstGeom prst="rect">
            <a:avLst/>
          </a:prstGeom>
          <a:noFill/>
          <a:ln>
            <a:noFill/>
          </a:ln>
        </p:spPr>
      </p:pic>
      <p:pic>
        <p:nvPicPr>
          <p:cNvPr id="265" name="Google Shape;265;p27"/>
          <p:cNvPicPr preferRelativeResize="0"/>
          <p:nvPr/>
        </p:nvPicPr>
        <p:blipFill>
          <a:blip r:embed="rId4">
            <a:alphaModFix/>
          </a:blip>
          <a:stretch>
            <a:fillRect/>
          </a:stretch>
        </p:blipFill>
        <p:spPr>
          <a:xfrm>
            <a:off x="6068329" y="2289550"/>
            <a:ext cx="1185397" cy="1719825"/>
          </a:xfrm>
          <a:prstGeom prst="rect">
            <a:avLst/>
          </a:prstGeom>
          <a:noFill/>
          <a:ln>
            <a:noFill/>
          </a:ln>
        </p:spPr>
      </p:pic>
      <p:pic>
        <p:nvPicPr>
          <p:cNvPr id="266" name="Google Shape;266;p27"/>
          <p:cNvPicPr preferRelativeResize="0"/>
          <p:nvPr/>
        </p:nvPicPr>
        <p:blipFill>
          <a:blip r:embed="rId5">
            <a:alphaModFix/>
          </a:blip>
          <a:stretch>
            <a:fillRect/>
          </a:stretch>
        </p:blipFill>
        <p:spPr>
          <a:xfrm>
            <a:off x="7114775" y="2362300"/>
            <a:ext cx="561550" cy="717674"/>
          </a:xfrm>
          <a:prstGeom prst="rect">
            <a:avLst/>
          </a:prstGeom>
          <a:noFill/>
          <a:ln>
            <a:noFill/>
          </a:ln>
        </p:spPr>
      </p:pic>
      <p:pic>
        <p:nvPicPr>
          <p:cNvPr id="267" name="Google Shape;267;p27"/>
          <p:cNvPicPr preferRelativeResize="0"/>
          <p:nvPr/>
        </p:nvPicPr>
        <p:blipFill>
          <a:blip r:embed="rId6">
            <a:alphaModFix/>
          </a:blip>
          <a:stretch>
            <a:fillRect/>
          </a:stretch>
        </p:blipFill>
        <p:spPr>
          <a:xfrm>
            <a:off x="5397275" y="3031255"/>
            <a:ext cx="561550" cy="705107"/>
          </a:xfrm>
          <a:prstGeom prst="rect">
            <a:avLst/>
          </a:prstGeom>
          <a:noFill/>
          <a:ln>
            <a:noFill/>
          </a:ln>
        </p:spPr>
      </p:pic>
      <p:pic>
        <p:nvPicPr>
          <p:cNvPr id="268" name="Google Shape;268;p27"/>
          <p:cNvPicPr preferRelativeResize="0"/>
          <p:nvPr/>
        </p:nvPicPr>
        <p:blipFill>
          <a:blip r:embed="rId7">
            <a:alphaModFix/>
          </a:blip>
          <a:stretch>
            <a:fillRect/>
          </a:stretch>
        </p:blipFill>
        <p:spPr>
          <a:xfrm>
            <a:off x="7417323" y="2990832"/>
            <a:ext cx="561550" cy="720193"/>
          </a:xfrm>
          <a:prstGeom prst="rect">
            <a:avLst/>
          </a:prstGeom>
          <a:noFill/>
          <a:ln>
            <a:noFill/>
          </a:ln>
        </p:spPr>
      </p:pic>
      <p:pic>
        <p:nvPicPr>
          <p:cNvPr id="269" name="Google Shape;269;p27"/>
          <p:cNvPicPr preferRelativeResize="0"/>
          <p:nvPr/>
        </p:nvPicPr>
        <p:blipFill>
          <a:blip r:embed="rId8">
            <a:alphaModFix/>
          </a:blip>
          <a:stretch>
            <a:fillRect/>
          </a:stretch>
        </p:blipFill>
        <p:spPr>
          <a:xfrm>
            <a:off x="5748125" y="2371687"/>
            <a:ext cx="561550" cy="725225"/>
          </a:xfrm>
          <a:prstGeom prst="rect">
            <a:avLst/>
          </a:prstGeom>
          <a:noFill/>
          <a:ln>
            <a:noFill/>
          </a:ln>
        </p:spPr>
      </p:pic>
      <p:pic>
        <p:nvPicPr>
          <p:cNvPr id="270" name="Google Shape;270;p27"/>
          <p:cNvPicPr preferRelativeResize="0"/>
          <p:nvPr/>
        </p:nvPicPr>
        <p:blipFill>
          <a:blip r:embed="rId9">
            <a:alphaModFix/>
          </a:blip>
          <a:stretch>
            <a:fillRect/>
          </a:stretch>
        </p:blipFill>
        <p:spPr>
          <a:xfrm>
            <a:off x="6402773" y="3801475"/>
            <a:ext cx="884904" cy="889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274" name="Shape 274"/>
        <p:cNvGrpSpPr/>
        <p:nvPr/>
      </p:nvGrpSpPr>
      <p:grpSpPr>
        <a:xfrm>
          <a:off x="0" y="0"/>
          <a:ext cx="0" cy="0"/>
          <a:chOff x="0" y="0"/>
          <a:chExt cx="0" cy="0"/>
        </a:xfrm>
      </p:grpSpPr>
      <p:sp>
        <p:nvSpPr>
          <p:cNvPr id="275" name="Google Shape;275;p28"/>
          <p:cNvSpPr/>
          <p:nvPr/>
        </p:nvSpPr>
        <p:spPr>
          <a:xfrm>
            <a:off x="2133600" y="-428625"/>
            <a:ext cx="7524600" cy="61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Medium"/>
              <a:ea typeface="Montserrat Medium"/>
              <a:cs typeface="Montserrat Medium"/>
              <a:sym typeface="Montserrat Medium"/>
            </a:endParaRPr>
          </a:p>
        </p:txBody>
      </p:sp>
      <p:sp>
        <p:nvSpPr>
          <p:cNvPr id="276" name="Google Shape;276;p28"/>
          <p:cNvSpPr/>
          <p:nvPr/>
        </p:nvSpPr>
        <p:spPr>
          <a:xfrm>
            <a:off x="-31057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28"/>
          <p:cNvSpPr txBox="1"/>
          <p:nvPr/>
        </p:nvSpPr>
        <p:spPr>
          <a:xfrm>
            <a:off x="57150" y="1910850"/>
            <a:ext cx="20667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400">
                <a:solidFill>
                  <a:srgbClr val="4CD137"/>
                </a:solidFill>
                <a:latin typeface="Montserrat SemiBold"/>
                <a:ea typeface="Montserrat SemiBold"/>
                <a:cs typeface="Montserrat SemiBold"/>
                <a:sym typeface="Montserrat SemiBold"/>
              </a:rPr>
              <a:t>Http Client</a:t>
            </a:r>
            <a:endParaRPr sz="2400">
              <a:solidFill>
                <a:srgbClr val="4CD137"/>
              </a:solidFill>
              <a:latin typeface="Montserrat SemiBold"/>
              <a:ea typeface="Montserrat SemiBold"/>
              <a:cs typeface="Montserrat SemiBold"/>
              <a:sym typeface="Montserrat SemiBold"/>
            </a:endParaRPr>
          </a:p>
        </p:txBody>
      </p:sp>
      <p:pic>
        <p:nvPicPr>
          <p:cNvPr id="278" name="Google Shape;278;p28"/>
          <p:cNvPicPr preferRelativeResize="0"/>
          <p:nvPr/>
        </p:nvPicPr>
        <p:blipFill>
          <a:blip r:embed="rId3">
            <a:alphaModFix/>
          </a:blip>
          <a:stretch>
            <a:fillRect/>
          </a:stretch>
        </p:blipFill>
        <p:spPr>
          <a:xfrm>
            <a:off x="140000" y="314275"/>
            <a:ext cx="633603" cy="691811"/>
          </a:xfrm>
          <a:prstGeom prst="rect">
            <a:avLst/>
          </a:prstGeom>
          <a:noFill/>
          <a:ln>
            <a:noFill/>
          </a:ln>
        </p:spPr>
      </p:pic>
      <p:sp>
        <p:nvSpPr>
          <p:cNvPr id="279" name="Google Shape;279;p28"/>
          <p:cNvSpPr txBox="1"/>
          <p:nvPr/>
        </p:nvSpPr>
        <p:spPr>
          <a:xfrm>
            <a:off x="-342900" y="2383625"/>
            <a:ext cx="2476500" cy="1677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a:ea typeface="Montserrat"/>
                <a:cs typeface="Montserrat"/>
                <a:sym typeface="Montserrat"/>
              </a:rPr>
              <a:t>Composant de </a:t>
            </a:r>
            <a:r>
              <a:rPr lang="fr" sz="1100">
                <a:solidFill>
                  <a:srgbClr val="4CD137"/>
                </a:solidFill>
                <a:latin typeface="Montserrat SemiBold"/>
                <a:ea typeface="Montserrat SemiBold"/>
                <a:cs typeface="Montserrat SemiBold"/>
                <a:sym typeface="Montserrat SemiBold"/>
              </a:rPr>
              <a:t>Symfony</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Permettre de transformer </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l’adresse du commerce en</a:t>
            </a:r>
            <a:r>
              <a:rPr lang="fr" sz="1100">
                <a:solidFill>
                  <a:srgbClr val="4CD137"/>
                </a:solidFill>
                <a:latin typeface="Montserrat SemiBold"/>
                <a:ea typeface="Montserrat SemiBold"/>
                <a:cs typeface="Montserrat SemiBold"/>
                <a:sym typeface="Montserrat SemiBold"/>
              </a:rPr>
              <a:t> coordonnées </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fr" sz="1100">
                <a:solidFill>
                  <a:srgbClr val="4CD137"/>
                </a:solidFill>
                <a:latin typeface="Montserrat SemiBold"/>
                <a:ea typeface="Montserrat SemiBold"/>
                <a:cs typeface="Montserrat SemiBold"/>
                <a:sym typeface="Montserrat SemiBold"/>
              </a:rPr>
              <a:t>géographique</a:t>
            </a:r>
            <a:endParaRPr sz="11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lang="fr" sz="1100">
                <a:solidFill>
                  <a:srgbClr val="4CD137"/>
                </a:solidFill>
                <a:latin typeface="Montserrat SemiBold"/>
                <a:ea typeface="Montserrat SemiBold"/>
                <a:cs typeface="Montserrat SemiBold"/>
                <a:sym typeface="Montserrat SemiBold"/>
              </a:rPr>
              <a:t>Géolocaliser</a:t>
            </a:r>
            <a:r>
              <a:rPr lang="fr" sz="1000">
                <a:solidFill>
                  <a:schemeClr val="lt1"/>
                </a:solidFill>
                <a:latin typeface="Montserrat"/>
                <a:ea typeface="Montserrat"/>
                <a:cs typeface="Montserrat"/>
                <a:sym typeface="Montserrat"/>
              </a:rPr>
              <a:t> l’adresse du commerce sur la carte.</a:t>
            </a:r>
            <a:endParaRPr sz="1100">
              <a:solidFill>
                <a:schemeClr val="lt1"/>
              </a:solidFill>
              <a:latin typeface="Montserrat"/>
              <a:ea typeface="Montserrat"/>
              <a:cs typeface="Montserrat"/>
              <a:sym typeface="Montserrat"/>
            </a:endParaRPr>
          </a:p>
        </p:txBody>
      </p:sp>
      <p:pic>
        <p:nvPicPr>
          <p:cNvPr id="280" name="Google Shape;280;p28"/>
          <p:cNvPicPr preferRelativeResize="0"/>
          <p:nvPr/>
        </p:nvPicPr>
        <p:blipFill>
          <a:blip r:embed="rId4">
            <a:alphaModFix/>
          </a:blip>
          <a:stretch>
            <a:fillRect/>
          </a:stretch>
        </p:blipFill>
        <p:spPr>
          <a:xfrm>
            <a:off x="404658" y="370731"/>
            <a:ext cx="1881342" cy="1089081"/>
          </a:xfrm>
          <a:prstGeom prst="rect">
            <a:avLst/>
          </a:prstGeom>
          <a:noFill/>
          <a:ln>
            <a:noFill/>
          </a:ln>
        </p:spPr>
      </p:pic>
      <p:pic>
        <p:nvPicPr>
          <p:cNvPr id="281" name="Google Shape;281;p28"/>
          <p:cNvPicPr preferRelativeResize="0"/>
          <p:nvPr/>
        </p:nvPicPr>
        <p:blipFill>
          <a:blip r:embed="rId5">
            <a:alphaModFix/>
          </a:blip>
          <a:stretch>
            <a:fillRect/>
          </a:stretch>
        </p:blipFill>
        <p:spPr>
          <a:xfrm>
            <a:off x="3068225" y="690900"/>
            <a:ext cx="4055649" cy="1399338"/>
          </a:xfrm>
          <a:prstGeom prst="rect">
            <a:avLst/>
          </a:prstGeom>
          <a:noFill/>
          <a:ln>
            <a:noFill/>
          </a:ln>
        </p:spPr>
      </p:pic>
      <p:pic>
        <p:nvPicPr>
          <p:cNvPr id="282" name="Google Shape;282;p28"/>
          <p:cNvPicPr preferRelativeResize="0"/>
          <p:nvPr/>
        </p:nvPicPr>
        <p:blipFill>
          <a:blip r:embed="rId6">
            <a:alphaModFix/>
          </a:blip>
          <a:stretch>
            <a:fillRect/>
          </a:stretch>
        </p:blipFill>
        <p:spPr>
          <a:xfrm>
            <a:off x="4363260" y="1941201"/>
            <a:ext cx="4630140" cy="1108675"/>
          </a:xfrm>
          <a:prstGeom prst="rect">
            <a:avLst/>
          </a:prstGeom>
          <a:noFill/>
          <a:ln>
            <a:noFill/>
          </a:ln>
        </p:spPr>
      </p:pic>
      <p:pic>
        <p:nvPicPr>
          <p:cNvPr id="283" name="Google Shape;283;p28"/>
          <p:cNvPicPr preferRelativeResize="0"/>
          <p:nvPr/>
        </p:nvPicPr>
        <p:blipFill>
          <a:blip r:embed="rId7">
            <a:alphaModFix/>
          </a:blip>
          <a:stretch>
            <a:fillRect/>
          </a:stretch>
        </p:blipFill>
        <p:spPr>
          <a:xfrm>
            <a:off x="822503" y="1335846"/>
            <a:ext cx="1223388" cy="378929"/>
          </a:xfrm>
          <a:prstGeom prst="rect">
            <a:avLst/>
          </a:prstGeom>
          <a:noFill/>
          <a:ln>
            <a:noFill/>
          </a:ln>
        </p:spPr>
      </p:pic>
      <p:pic>
        <p:nvPicPr>
          <p:cNvPr id="284" name="Google Shape;284;p28"/>
          <p:cNvPicPr preferRelativeResize="0"/>
          <p:nvPr/>
        </p:nvPicPr>
        <p:blipFill>
          <a:blip r:embed="rId8">
            <a:alphaModFix/>
          </a:blip>
          <a:stretch>
            <a:fillRect/>
          </a:stretch>
        </p:blipFill>
        <p:spPr>
          <a:xfrm>
            <a:off x="3216043" y="3028250"/>
            <a:ext cx="4055649" cy="2115250"/>
          </a:xfrm>
          <a:prstGeom prst="rect">
            <a:avLst/>
          </a:prstGeom>
          <a:noFill/>
          <a:ln>
            <a:noFill/>
          </a:ln>
        </p:spPr>
      </p:pic>
      <p:sp>
        <p:nvSpPr>
          <p:cNvPr id="285" name="Google Shape;285;p28"/>
          <p:cNvSpPr txBox="1"/>
          <p:nvPr/>
        </p:nvSpPr>
        <p:spPr>
          <a:xfrm>
            <a:off x="5435100" y="690900"/>
            <a:ext cx="143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Montserrat Medium"/>
                <a:ea typeface="Montserrat Medium"/>
                <a:cs typeface="Montserrat Medium"/>
                <a:sym typeface="Montserrat Medium"/>
              </a:rPr>
              <a:t>Extrait API Adresse</a:t>
            </a:r>
            <a:endParaRPr sz="1000">
              <a:solidFill>
                <a:schemeClr val="lt1"/>
              </a:solidFill>
              <a:latin typeface="Montserrat Medium"/>
              <a:ea typeface="Montserrat Medium"/>
              <a:cs typeface="Montserrat Medium"/>
              <a:sym typeface="Montserrat Medium"/>
            </a:endParaRPr>
          </a:p>
        </p:txBody>
      </p:sp>
      <p:sp>
        <p:nvSpPr>
          <p:cNvPr id="286" name="Google Shape;286;p28"/>
          <p:cNvSpPr txBox="1"/>
          <p:nvPr/>
        </p:nvSpPr>
        <p:spPr>
          <a:xfrm>
            <a:off x="7347900" y="1941200"/>
            <a:ext cx="1435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Montserrat Medium"/>
                <a:ea typeface="Montserrat Medium"/>
                <a:cs typeface="Montserrat Medium"/>
                <a:sym typeface="Montserrat Medium"/>
              </a:rPr>
              <a:t>Extrait API Adresse</a:t>
            </a:r>
            <a:endParaRPr sz="1000">
              <a:solidFill>
                <a:schemeClr val="lt1"/>
              </a:solidFill>
              <a:latin typeface="Montserrat Medium"/>
              <a:ea typeface="Montserrat Medium"/>
              <a:cs typeface="Montserrat Medium"/>
              <a:sym typeface="Montserrat Medium"/>
            </a:endParaRPr>
          </a:p>
        </p:txBody>
      </p:sp>
      <p:sp>
        <p:nvSpPr>
          <p:cNvPr id="287" name="Google Shape;287;p28"/>
          <p:cNvSpPr txBox="1"/>
          <p:nvPr/>
        </p:nvSpPr>
        <p:spPr>
          <a:xfrm>
            <a:off x="4591675" y="3053075"/>
            <a:ext cx="24765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Montserrat Medium"/>
                <a:ea typeface="Montserrat Medium"/>
                <a:cs typeface="Montserrat Medium"/>
                <a:sym typeface="Montserrat Medium"/>
              </a:rPr>
              <a:t>Extrait de documentation Symfony</a:t>
            </a:r>
            <a:endParaRPr sz="1000">
              <a:solidFill>
                <a:schemeClr val="lt1"/>
              </a:solidFill>
              <a:latin typeface="Montserrat Medium"/>
              <a:ea typeface="Montserrat Medium"/>
              <a:cs typeface="Montserrat Medium"/>
              <a:sym typeface="Montserrat Medium"/>
            </a:endParaRPr>
          </a:p>
        </p:txBody>
      </p:sp>
      <p:sp>
        <p:nvSpPr>
          <p:cNvPr id="288" name="Google Shape;288;p28"/>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fr">
                <a:solidFill>
                  <a:schemeClr val="lt1"/>
                </a:solidFill>
                <a:latin typeface="Montserrat"/>
                <a:ea typeface="Montserrat"/>
                <a:cs typeface="Montserrat"/>
                <a:sym typeface="Montserrat"/>
              </a:rPr>
              <a:t>Codage des composants </a:t>
            </a:r>
            <a:r>
              <a:rPr lang="fr">
                <a:solidFill>
                  <a:srgbClr val="ADDF16"/>
                </a:solidFill>
                <a:latin typeface="Montserrat SemiBold"/>
                <a:ea typeface="Montserrat SemiBold"/>
                <a:cs typeface="Montserrat SemiBold"/>
                <a:sym typeface="Montserrat SemiBold"/>
              </a:rPr>
              <a:t>back-end</a:t>
            </a:r>
            <a:endParaRPr>
              <a:solidFill>
                <a:srgbClr val="ADDF16"/>
              </a:solidFill>
              <a:latin typeface="Montserrat"/>
              <a:ea typeface="Montserrat"/>
              <a:cs typeface="Montserrat"/>
              <a:sym typeface="Montserrat"/>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292" name="Shape 292"/>
        <p:cNvGrpSpPr/>
        <p:nvPr/>
      </p:nvGrpSpPr>
      <p:grpSpPr>
        <a:xfrm>
          <a:off x="0" y="0"/>
          <a:ext cx="0" cy="0"/>
          <a:chOff x="0" y="0"/>
          <a:chExt cx="0" cy="0"/>
        </a:xfrm>
      </p:grpSpPr>
      <p:sp>
        <p:nvSpPr>
          <p:cNvPr id="293" name="Google Shape;293;p29"/>
          <p:cNvSpPr/>
          <p:nvPr/>
        </p:nvSpPr>
        <p:spPr>
          <a:xfrm>
            <a:off x="2133600" y="-428625"/>
            <a:ext cx="7524600" cy="617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000">
              <a:latin typeface="Montserrat Medium"/>
              <a:ea typeface="Montserrat Medium"/>
              <a:cs typeface="Montserrat Medium"/>
              <a:sym typeface="Montserrat Medium"/>
            </a:endParaRPr>
          </a:p>
        </p:txBody>
      </p:sp>
      <p:sp>
        <p:nvSpPr>
          <p:cNvPr id="294" name="Google Shape;294;p29"/>
          <p:cNvSpPr/>
          <p:nvPr/>
        </p:nvSpPr>
        <p:spPr>
          <a:xfrm>
            <a:off x="-31057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29"/>
          <p:cNvSpPr txBox="1"/>
          <p:nvPr/>
        </p:nvSpPr>
        <p:spPr>
          <a:xfrm>
            <a:off x="57150" y="1910850"/>
            <a:ext cx="20667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400">
                <a:solidFill>
                  <a:srgbClr val="4CD137"/>
                </a:solidFill>
                <a:latin typeface="Montserrat SemiBold"/>
                <a:ea typeface="Montserrat SemiBold"/>
                <a:cs typeface="Montserrat SemiBold"/>
                <a:sym typeface="Montserrat SemiBold"/>
              </a:rPr>
              <a:t>Service</a:t>
            </a:r>
            <a:endParaRPr sz="2400">
              <a:solidFill>
                <a:srgbClr val="4CD137"/>
              </a:solidFill>
              <a:latin typeface="Montserrat SemiBold"/>
              <a:ea typeface="Montserrat SemiBold"/>
              <a:cs typeface="Montserrat SemiBold"/>
              <a:sym typeface="Montserrat SemiBold"/>
            </a:endParaRPr>
          </a:p>
        </p:txBody>
      </p:sp>
      <p:pic>
        <p:nvPicPr>
          <p:cNvPr id="296" name="Google Shape;296;p29"/>
          <p:cNvPicPr preferRelativeResize="0"/>
          <p:nvPr/>
        </p:nvPicPr>
        <p:blipFill>
          <a:blip r:embed="rId3">
            <a:alphaModFix/>
          </a:blip>
          <a:stretch>
            <a:fillRect/>
          </a:stretch>
        </p:blipFill>
        <p:spPr>
          <a:xfrm>
            <a:off x="140000" y="314275"/>
            <a:ext cx="633603" cy="691811"/>
          </a:xfrm>
          <a:prstGeom prst="rect">
            <a:avLst/>
          </a:prstGeom>
          <a:noFill/>
          <a:ln>
            <a:noFill/>
          </a:ln>
        </p:spPr>
      </p:pic>
      <p:sp>
        <p:nvSpPr>
          <p:cNvPr id="297" name="Google Shape;297;p29"/>
          <p:cNvSpPr txBox="1"/>
          <p:nvPr/>
        </p:nvSpPr>
        <p:spPr>
          <a:xfrm>
            <a:off x="-342900" y="2383625"/>
            <a:ext cx="2476500" cy="16776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a:ea typeface="Montserrat"/>
                <a:cs typeface="Montserrat"/>
                <a:sym typeface="Montserrat"/>
              </a:rPr>
              <a:t>Composant de </a:t>
            </a:r>
            <a:r>
              <a:rPr lang="fr" sz="1100">
                <a:solidFill>
                  <a:srgbClr val="4CD137"/>
                </a:solidFill>
                <a:latin typeface="Montserrat SemiBold"/>
                <a:ea typeface="Montserrat SemiBold"/>
                <a:cs typeface="Montserrat SemiBold"/>
                <a:sym typeface="Montserrat SemiBold"/>
              </a:rPr>
              <a:t>Symfony</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Permettre de transformer </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l’adresse du commerce en</a:t>
            </a:r>
            <a:r>
              <a:rPr lang="fr" sz="1100">
                <a:solidFill>
                  <a:srgbClr val="4CD137"/>
                </a:solidFill>
                <a:latin typeface="Montserrat SemiBold"/>
                <a:ea typeface="Montserrat SemiBold"/>
                <a:cs typeface="Montserrat SemiBold"/>
                <a:sym typeface="Montserrat SemiBold"/>
              </a:rPr>
              <a:t> coordonnées </a:t>
            </a:r>
            <a:endParaRPr sz="1100">
              <a:solidFill>
                <a:srgbClr val="4CD137"/>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fr" sz="1100">
                <a:solidFill>
                  <a:srgbClr val="4CD137"/>
                </a:solidFill>
                <a:latin typeface="Montserrat SemiBold"/>
                <a:ea typeface="Montserrat SemiBold"/>
                <a:cs typeface="Montserrat SemiBold"/>
                <a:sym typeface="Montserrat SemiBold"/>
              </a:rPr>
              <a:t>géographique</a:t>
            </a:r>
            <a:endParaRPr sz="11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100">
              <a:solidFill>
                <a:schemeClr val="lt1"/>
              </a:solidFill>
              <a:latin typeface="Montserrat"/>
              <a:ea typeface="Montserrat"/>
              <a:cs typeface="Montserrat"/>
              <a:sym typeface="Montserrat"/>
            </a:endParaRPr>
          </a:p>
          <a:p>
            <a:pPr indent="0" lvl="0" marL="0" rtl="0" algn="r">
              <a:spcBef>
                <a:spcPts val="0"/>
              </a:spcBef>
              <a:spcAft>
                <a:spcPts val="0"/>
              </a:spcAft>
              <a:buClr>
                <a:schemeClr val="dk1"/>
              </a:buClr>
              <a:buSzPts val="1100"/>
              <a:buFont typeface="Arial"/>
              <a:buNone/>
            </a:pPr>
            <a:r>
              <a:rPr lang="fr" sz="1100">
                <a:solidFill>
                  <a:srgbClr val="4CD137"/>
                </a:solidFill>
                <a:latin typeface="Montserrat SemiBold"/>
                <a:ea typeface="Montserrat SemiBold"/>
                <a:cs typeface="Montserrat SemiBold"/>
                <a:sym typeface="Montserrat SemiBold"/>
              </a:rPr>
              <a:t>Géolocaliser</a:t>
            </a:r>
            <a:r>
              <a:rPr lang="fr" sz="1000">
                <a:solidFill>
                  <a:schemeClr val="lt1"/>
                </a:solidFill>
                <a:latin typeface="Montserrat"/>
                <a:ea typeface="Montserrat"/>
                <a:cs typeface="Montserrat"/>
                <a:sym typeface="Montserrat"/>
              </a:rPr>
              <a:t> l’adresse du commerce sur la carte.</a:t>
            </a:r>
            <a:endParaRPr sz="1100">
              <a:solidFill>
                <a:schemeClr val="lt1"/>
              </a:solidFill>
              <a:latin typeface="Montserrat"/>
              <a:ea typeface="Montserrat"/>
              <a:cs typeface="Montserrat"/>
              <a:sym typeface="Montserrat"/>
            </a:endParaRPr>
          </a:p>
        </p:txBody>
      </p:sp>
      <p:pic>
        <p:nvPicPr>
          <p:cNvPr id="298" name="Google Shape;298;p29"/>
          <p:cNvPicPr preferRelativeResize="0"/>
          <p:nvPr/>
        </p:nvPicPr>
        <p:blipFill>
          <a:blip r:embed="rId4">
            <a:alphaModFix/>
          </a:blip>
          <a:stretch>
            <a:fillRect/>
          </a:stretch>
        </p:blipFill>
        <p:spPr>
          <a:xfrm>
            <a:off x="404658" y="370731"/>
            <a:ext cx="1881342" cy="1089081"/>
          </a:xfrm>
          <a:prstGeom prst="rect">
            <a:avLst/>
          </a:prstGeom>
          <a:noFill/>
          <a:ln>
            <a:noFill/>
          </a:ln>
        </p:spPr>
      </p:pic>
      <p:sp>
        <p:nvSpPr>
          <p:cNvPr id="299" name="Google Shape;299;p29"/>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fr">
                <a:solidFill>
                  <a:schemeClr val="lt1"/>
                </a:solidFill>
                <a:latin typeface="Montserrat"/>
                <a:ea typeface="Montserrat"/>
                <a:cs typeface="Montserrat"/>
                <a:sym typeface="Montserrat"/>
              </a:rPr>
              <a:t>Codage des composants </a:t>
            </a:r>
            <a:r>
              <a:rPr lang="fr">
                <a:solidFill>
                  <a:srgbClr val="ADDF16"/>
                </a:solidFill>
                <a:latin typeface="Montserrat SemiBold"/>
                <a:ea typeface="Montserrat SemiBold"/>
                <a:cs typeface="Montserrat SemiBold"/>
                <a:sym typeface="Montserrat SemiBold"/>
              </a:rPr>
              <a:t>back-end</a:t>
            </a:r>
            <a:endParaRPr>
              <a:solidFill>
                <a:srgbClr val="ADDF16"/>
              </a:solidFill>
              <a:latin typeface="Montserrat"/>
              <a:ea typeface="Montserrat"/>
              <a:cs typeface="Montserrat"/>
              <a:sym typeface="Montserrat"/>
            </a:endParaRPr>
          </a:p>
        </p:txBody>
      </p:sp>
      <p:pic>
        <p:nvPicPr>
          <p:cNvPr id="300" name="Google Shape;300;p29"/>
          <p:cNvPicPr preferRelativeResize="0"/>
          <p:nvPr/>
        </p:nvPicPr>
        <p:blipFill>
          <a:blip r:embed="rId5">
            <a:alphaModFix/>
          </a:blip>
          <a:stretch>
            <a:fillRect/>
          </a:stretch>
        </p:blipFill>
        <p:spPr>
          <a:xfrm>
            <a:off x="2973375" y="716850"/>
            <a:ext cx="4625843" cy="4334373"/>
          </a:xfrm>
          <a:prstGeom prst="rect">
            <a:avLst/>
          </a:prstGeom>
          <a:noFill/>
          <a:ln>
            <a:noFill/>
          </a:ln>
        </p:spPr>
      </p:pic>
      <p:pic>
        <p:nvPicPr>
          <p:cNvPr id="301" name="Google Shape;301;p29"/>
          <p:cNvPicPr preferRelativeResize="0"/>
          <p:nvPr/>
        </p:nvPicPr>
        <p:blipFill>
          <a:blip r:embed="rId6">
            <a:alphaModFix/>
          </a:blip>
          <a:stretch>
            <a:fillRect/>
          </a:stretch>
        </p:blipFill>
        <p:spPr>
          <a:xfrm>
            <a:off x="822503" y="1335846"/>
            <a:ext cx="1223388" cy="37892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305" name="Shape 305"/>
        <p:cNvGrpSpPr/>
        <p:nvPr/>
      </p:nvGrpSpPr>
      <p:grpSpPr>
        <a:xfrm>
          <a:off x="0" y="0"/>
          <a:ext cx="0" cy="0"/>
          <a:chOff x="0" y="0"/>
          <a:chExt cx="0" cy="0"/>
        </a:xfrm>
      </p:grpSpPr>
      <p:sp>
        <p:nvSpPr>
          <p:cNvPr id="306" name="Google Shape;306;p30"/>
          <p:cNvSpPr/>
          <p:nvPr/>
        </p:nvSpPr>
        <p:spPr>
          <a:xfrm>
            <a:off x="-283400" y="-466725"/>
            <a:ext cx="7144500" cy="6096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a:off x="664782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a:off x="265425" y="215925"/>
            <a:ext cx="3670800" cy="375000"/>
          </a:xfrm>
          <a:prstGeom prst="roundRect">
            <a:avLst>
              <a:gd fmla="val 16667" name="adj"/>
            </a:avLst>
          </a:prstGeom>
          <a:solidFill>
            <a:srgbClr val="2C3E50"/>
          </a:solidFill>
          <a:ln cap="flat" cmpd="sng" w="952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latin typeface="Montserrat"/>
                <a:ea typeface="Montserrat"/>
                <a:cs typeface="Montserrat"/>
                <a:sym typeface="Montserrat"/>
              </a:rPr>
              <a:t>Codage des composants </a:t>
            </a:r>
            <a:r>
              <a:rPr lang="fr">
                <a:solidFill>
                  <a:srgbClr val="ADDF16"/>
                </a:solidFill>
                <a:latin typeface="Montserrat SemiBold"/>
                <a:ea typeface="Montserrat SemiBold"/>
                <a:cs typeface="Montserrat SemiBold"/>
                <a:sym typeface="Montserrat SemiBold"/>
              </a:rPr>
              <a:t>back-end</a:t>
            </a:r>
            <a:endParaRPr>
              <a:solidFill>
                <a:srgbClr val="ADDF16"/>
              </a:solidFill>
              <a:latin typeface="Montserrat SemiBold"/>
              <a:ea typeface="Montserrat SemiBold"/>
              <a:cs typeface="Montserrat SemiBold"/>
              <a:sym typeface="Montserrat SemiBold"/>
            </a:endParaRPr>
          </a:p>
        </p:txBody>
      </p:sp>
      <p:sp>
        <p:nvSpPr>
          <p:cNvPr id="309" name="Google Shape;309;p30"/>
          <p:cNvSpPr txBox="1"/>
          <p:nvPr/>
        </p:nvSpPr>
        <p:spPr>
          <a:xfrm>
            <a:off x="6924675" y="1834650"/>
            <a:ext cx="2809800" cy="453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sz="1750">
                <a:solidFill>
                  <a:srgbClr val="4CD137"/>
                </a:solidFill>
                <a:latin typeface="Montserrat SemiBold"/>
                <a:ea typeface="Montserrat SemiBold"/>
                <a:cs typeface="Montserrat SemiBold"/>
                <a:sym typeface="Montserrat SemiBold"/>
              </a:rPr>
              <a:t>Service</a:t>
            </a:r>
            <a:endParaRPr sz="1750">
              <a:solidFill>
                <a:srgbClr val="4CD137"/>
              </a:solidFill>
              <a:latin typeface="Montserrat SemiBold"/>
              <a:ea typeface="Montserrat SemiBold"/>
              <a:cs typeface="Montserrat SemiBold"/>
              <a:sym typeface="Montserrat SemiBold"/>
            </a:endParaRPr>
          </a:p>
        </p:txBody>
      </p:sp>
      <p:sp>
        <p:nvSpPr>
          <p:cNvPr id="310" name="Google Shape;310;p30"/>
          <p:cNvSpPr txBox="1"/>
          <p:nvPr/>
        </p:nvSpPr>
        <p:spPr>
          <a:xfrm>
            <a:off x="6927500" y="2152875"/>
            <a:ext cx="2561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pic>
        <p:nvPicPr>
          <p:cNvPr id="311" name="Google Shape;311;p30"/>
          <p:cNvPicPr preferRelativeResize="0"/>
          <p:nvPr/>
        </p:nvPicPr>
        <p:blipFill>
          <a:blip r:embed="rId3">
            <a:alphaModFix/>
          </a:blip>
          <a:stretch>
            <a:fillRect/>
          </a:stretch>
        </p:blipFill>
        <p:spPr>
          <a:xfrm>
            <a:off x="1060520" y="652900"/>
            <a:ext cx="4595280" cy="4552574"/>
          </a:xfrm>
          <a:prstGeom prst="rect">
            <a:avLst/>
          </a:prstGeom>
          <a:noFill/>
          <a:ln>
            <a:noFill/>
          </a:ln>
        </p:spPr>
      </p:pic>
      <p:sp>
        <p:nvSpPr>
          <p:cNvPr id="312" name="Google Shape;312;p30"/>
          <p:cNvSpPr txBox="1"/>
          <p:nvPr/>
        </p:nvSpPr>
        <p:spPr>
          <a:xfrm>
            <a:off x="3519900" y="928550"/>
            <a:ext cx="1821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100">
                <a:latin typeface="Montserrat Medium"/>
                <a:ea typeface="Montserrat Medium"/>
                <a:cs typeface="Montserrat Medium"/>
                <a:sym typeface="Montserrat Medium"/>
              </a:rPr>
              <a:t>Extrait Uploader.php</a:t>
            </a:r>
            <a:endParaRPr sz="1100">
              <a:latin typeface="Montserrat Medium"/>
              <a:ea typeface="Montserrat Medium"/>
              <a:cs typeface="Montserrat Medium"/>
              <a:sym typeface="Montserrat Medium"/>
            </a:endParaRPr>
          </a:p>
        </p:txBody>
      </p:sp>
      <p:pic>
        <p:nvPicPr>
          <p:cNvPr id="313" name="Google Shape;313;p30"/>
          <p:cNvPicPr preferRelativeResize="0"/>
          <p:nvPr/>
        </p:nvPicPr>
        <p:blipFill>
          <a:blip r:embed="rId4">
            <a:alphaModFix/>
          </a:blip>
          <a:stretch>
            <a:fillRect/>
          </a:stretch>
        </p:blipFill>
        <p:spPr>
          <a:xfrm>
            <a:off x="6953250" y="702290"/>
            <a:ext cx="692988" cy="721263"/>
          </a:xfrm>
          <a:prstGeom prst="rect">
            <a:avLst/>
          </a:prstGeom>
          <a:noFill/>
          <a:ln>
            <a:noFill/>
          </a:ln>
        </p:spPr>
      </p:pic>
      <p:pic>
        <p:nvPicPr>
          <p:cNvPr id="314" name="Google Shape;314;p30"/>
          <p:cNvPicPr preferRelativeResize="0"/>
          <p:nvPr/>
        </p:nvPicPr>
        <p:blipFill>
          <a:blip r:embed="rId5">
            <a:alphaModFix/>
          </a:blip>
          <a:stretch>
            <a:fillRect/>
          </a:stretch>
        </p:blipFill>
        <p:spPr>
          <a:xfrm>
            <a:off x="7544238" y="870573"/>
            <a:ext cx="736587" cy="799252"/>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61" name="Shape 61"/>
        <p:cNvGrpSpPr/>
        <p:nvPr/>
      </p:nvGrpSpPr>
      <p:grpSpPr>
        <a:xfrm>
          <a:off x="0" y="0"/>
          <a:ext cx="0" cy="0"/>
          <a:chOff x="0" y="0"/>
          <a:chExt cx="0" cy="0"/>
        </a:xfrm>
      </p:grpSpPr>
      <p:sp>
        <p:nvSpPr>
          <p:cNvPr id="62" name="Google Shape;62;p14"/>
          <p:cNvSpPr/>
          <p:nvPr/>
        </p:nvSpPr>
        <p:spPr>
          <a:xfrm>
            <a:off x="-164600" y="-263400"/>
            <a:ext cx="4619400" cy="563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4"/>
          <p:cNvSpPr/>
          <p:nvPr/>
        </p:nvSpPr>
        <p:spPr>
          <a:xfrm>
            <a:off x="3860775" y="-348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14"/>
          <p:cNvSpPr/>
          <p:nvPr/>
        </p:nvSpPr>
        <p:spPr>
          <a:xfrm>
            <a:off x="265425" y="215925"/>
            <a:ext cx="3670800" cy="375000"/>
          </a:xfrm>
          <a:prstGeom prst="roundRect">
            <a:avLst>
              <a:gd fmla="val 16667" name="adj"/>
            </a:avLst>
          </a:prstGeom>
          <a:solidFill>
            <a:srgbClr val="2C3E50"/>
          </a:solidFill>
          <a:ln cap="flat" cmpd="sng" w="9525">
            <a:solidFill>
              <a:srgbClr val="2C3E5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fr">
                <a:solidFill>
                  <a:schemeClr val="lt1"/>
                </a:solidFill>
                <a:latin typeface="Montserrat"/>
                <a:ea typeface="Montserrat"/>
                <a:cs typeface="Montserrat"/>
                <a:sym typeface="Montserrat"/>
              </a:rPr>
              <a:t>Parcours et formation</a:t>
            </a:r>
            <a:endParaRPr>
              <a:solidFill>
                <a:schemeClr val="lt1"/>
              </a:solidFill>
              <a:latin typeface="Montserrat"/>
              <a:ea typeface="Montserrat"/>
              <a:cs typeface="Montserrat"/>
              <a:sym typeface="Montserrat"/>
            </a:endParaRPr>
          </a:p>
        </p:txBody>
      </p:sp>
      <p:pic>
        <p:nvPicPr>
          <p:cNvPr id="65" name="Google Shape;65;p14"/>
          <p:cNvPicPr preferRelativeResize="0"/>
          <p:nvPr/>
        </p:nvPicPr>
        <p:blipFill>
          <a:blip r:embed="rId3">
            <a:alphaModFix/>
          </a:blip>
          <a:stretch>
            <a:fillRect/>
          </a:stretch>
        </p:blipFill>
        <p:spPr>
          <a:xfrm>
            <a:off x="7376075" y="1976012"/>
            <a:ext cx="1401599" cy="1401599"/>
          </a:xfrm>
          <a:prstGeom prst="rect">
            <a:avLst/>
          </a:prstGeom>
          <a:noFill/>
          <a:ln>
            <a:noFill/>
          </a:ln>
        </p:spPr>
      </p:pic>
      <p:pic>
        <p:nvPicPr>
          <p:cNvPr id="66" name="Google Shape;66;p14"/>
          <p:cNvPicPr preferRelativeResize="0"/>
          <p:nvPr/>
        </p:nvPicPr>
        <p:blipFill>
          <a:blip r:embed="rId4">
            <a:alphaModFix/>
          </a:blip>
          <a:stretch>
            <a:fillRect/>
          </a:stretch>
        </p:blipFill>
        <p:spPr>
          <a:xfrm>
            <a:off x="6599775" y="1573450"/>
            <a:ext cx="2087025" cy="459650"/>
          </a:xfrm>
          <a:prstGeom prst="rect">
            <a:avLst/>
          </a:prstGeom>
          <a:noFill/>
          <a:ln>
            <a:noFill/>
          </a:ln>
        </p:spPr>
      </p:pic>
      <p:sp>
        <p:nvSpPr>
          <p:cNvPr id="67" name="Google Shape;67;p14"/>
          <p:cNvSpPr txBox="1"/>
          <p:nvPr/>
        </p:nvSpPr>
        <p:spPr>
          <a:xfrm>
            <a:off x="420550" y="1935250"/>
            <a:ext cx="29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Reconversion professionnelle</a:t>
            </a:r>
            <a:endParaRPr>
              <a:solidFill>
                <a:srgbClr val="24292E"/>
              </a:solidFill>
              <a:latin typeface="Montserrat SemiBold"/>
              <a:ea typeface="Montserrat SemiBold"/>
              <a:cs typeface="Montserrat SemiBold"/>
              <a:sym typeface="Montserrat SemiBold"/>
            </a:endParaRPr>
          </a:p>
        </p:txBody>
      </p:sp>
      <p:sp>
        <p:nvSpPr>
          <p:cNvPr id="68" name="Google Shape;68;p14"/>
          <p:cNvSpPr txBox="1"/>
          <p:nvPr/>
        </p:nvSpPr>
        <p:spPr>
          <a:xfrm>
            <a:off x="280150" y="2718013"/>
            <a:ext cx="2815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École  MJM Graphic Design</a:t>
            </a:r>
            <a:endParaRPr>
              <a:solidFill>
                <a:srgbClr val="24292E"/>
              </a:solidFill>
              <a:latin typeface="Montserrat SemiBold"/>
              <a:ea typeface="Montserrat SemiBold"/>
              <a:cs typeface="Montserrat SemiBold"/>
              <a:sym typeface="Montserrat SemiBold"/>
            </a:endParaRPr>
          </a:p>
        </p:txBody>
      </p:sp>
      <p:cxnSp>
        <p:nvCxnSpPr>
          <p:cNvPr id="69" name="Google Shape;69;p14"/>
          <p:cNvCxnSpPr/>
          <p:nvPr/>
        </p:nvCxnSpPr>
        <p:spPr>
          <a:xfrm flipH="1" rot="10800000">
            <a:off x="5226975" y="1832525"/>
            <a:ext cx="1177200" cy="741600"/>
          </a:xfrm>
          <a:prstGeom prst="straightConnector1">
            <a:avLst/>
          </a:prstGeom>
          <a:noFill/>
          <a:ln cap="flat" cmpd="sng" w="19050">
            <a:solidFill>
              <a:srgbClr val="4CD137"/>
            </a:solidFill>
            <a:prstDash val="solid"/>
            <a:round/>
            <a:headEnd len="med" w="med" type="none"/>
            <a:tailEnd len="med" w="med" type="stealth"/>
          </a:ln>
        </p:spPr>
      </p:cxnSp>
      <p:cxnSp>
        <p:nvCxnSpPr>
          <p:cNvPr id="70" name="Google Shape;70;p14"/>
          <p:cNvCxnSpPr/>
          <p:nvPr/>
        </p:nvCxnSpPr>
        <p:spPr>
          <a:xfrm flipH="1" rot="-10181261">
            <a:off x="5262115" y="2561598"/>
            <a:ext cx="1439554" cy="336349"/>
          </a:xfrm>
          <a:prstGeom prst="straightConnector1">
            <a:avLst/>
          </a:prstGeom>
          <a:noFill/>
          <a:ln cap="flat" cmpd="sng" w="19050">
            <a:solidFill>
              <a:srgbClr val="4CD137"/>
            </a:solidFill>
            <a:prstDash val="solid"/>
            <a:round/>
            <a:headEnd len="med" w="med" type="none"/>
            <a:tailEnd len="med" w="med" type="stealth"/>
          </a:ln>
        </p:spPr>
      </p:cxnSp>
      <p:cxnSp>
        <p:nvCxnSpPr>
          <p:cNvPr id="71" name="Google Shape;71;p14"/>
          <p:cNvCxnSpPr/>
          <p:nvPr/>
        </p:nvCxnSpPr>
        <p:spPr>
          <a:xfrm>
            <a:off x="5195082" y="2973153"/>
            <a:ext cx="1409100" cy="647400"/>
          </a:xfrm>
          <a:prstGeom prst="straightConnector1">
            <a:avLst/>
          </a:prstGeom>
          <a:noFill/>
          <a:ln cap="flat" cmpd="sng" w="19050">
            <a:solidFill>
              <a:srgbClr val="4CD137"/>
            </a:solidFill>
            <a:prstDash val="solid"/>
            <a:round/>
            <a:headEnd len="med" w="med" type="none"/>
            <a:tailEnd len="med" w="med" type="stealth"/>
          </a:ln>
        </p:spPr>
      </p:cxnSp>
      <p:pic>
        <p:nvPicPr>
          <p:cNvPr id="72" name="Google Shape;72;p14"/>
          <p:cNvPicPr preferRelativeResize="0"/>
          <p:nvPr/>
        </p:nvPicPr>
        <p:blipFill>
          <a:blip r:embed="rId5">
            <a:alphaModFix/>
          </a:blip>
          <a:stretch>
            <a:fillRect/>
          </a:stretch>
        </p:blipFill>
        <p:spPr>
          <a:xfrm>
            <a:off x="6961101" y="3298053"/>
            <a:ext cx="1071900" cy="1032600"/>
          </a:xfrm>
          <a:prstGeom prst="rect">
            <a:avLst/>
          </a:prstGeom>
          <a:noFill/>
          <a:ln>
            <a:noFill/>
          </a:ln>
        </p:spPr>
      </p:pic>
      <p:sp>
        <p:nvSpPr>
          <p:cNvPr id="73" name="Google Shape;73;p14"/>
          <p:cNvSpPr txBox="1"/>
          <p:nvPr/>
        </p:nvSpPr>
        <p:spPr>
          <a:xfrm>
            <a:off x="663650" y="3583650"/>
            <a:ext cx="29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4292E"/>
                </a:solidFill>
                <a:latin typeface="Montserrat SemiBold"/>
                <a:ea typeface="Montserrat SemiBold"/>
                <a:cs typeface="Montserrat SemiBold"/>
                <a:sym typeface="Montserrat SemiBold"/>
              </a:rPr>
              <a:t>École informatique </a:t>
            </a:r>
            <a:r>
              <a:rPr lang="fr">
                <a:solidFill>
                  <a:srgbClr val="24292E"/>
                </a:solidFill>
                <a:latin typeface="Montserrat SemiBold"/>
                <a:ea typeface="Montserrat SemiBold"/>
                <a:cs typeface="Montserrat SemiBold"/>
                <a:sym typeface="Montserrat SemiBold"/>
              </a:rPr>
              <a:t>O’clock</a:t>
            </a:r>
            <a:endParaRPr>
              <a:solidFill>
                <a:srgbClr val="24292E"/>
              </a:solidFill>
              <a:latin typeface="Montserrat SemiBold"/>
              <a:ea typeface="Montserrat SemiBold"/>
              <a:cs typeface="Montserrat SemiBold"/>
              <a:sym typeface="Montserrat SemiBold"/>
            </a:endParaRPr>
          </a:p>
        </p:txBody>
      </p:sp>
      <p:pic>
        <p:nvPicPr>
          <p:cNvPr id="74" name="Google Shape;74;p14"/>
          <p:cNvPicPr preferRelativeResize="0"/>
          <p:nvPr/>
        </p:nvPicPr>
        <p:blipFill>
          <a:blip r:embed="rId6">
            <a:alphaModFix/>
          </a:blip>
          <a:stretch>
            <a:fillRect/>
          </a:stretch>
        </p:blipFill>
        <p:spPr>
          <a:xfrm>
            <a:off x="3629050" y="1575900"/>
            <a:ext cx="1730825" cy="2511125"/>
          </a:xfrm>
          <a:prstGeom prst="rect">
            <a:avLst/>
          </a:prstGeom>
          <a:noFill/>
          <a:ln>
            <a:noFill/>
          </a:ln>
        </p:spPr>
      </p:pic>
      <p:pic>
        <p:nvPicPr>
          <p:cNvPr id="75" name="Google Shape;75;p14"/>
          <p:cNvPicPr preferRelativeResize="0"/>
          <p:nvPr/>
        </p:nvPicPr>
        <p:blipFill>
          <a:blip r:embed="rId7">
            <a:alphaModFix/>
          </a:blip>
          <a:stretch>
            <a:fillRect/>
          </a:stretch>
        </p:blipFill>
        <p:spPr>
          <a:xfrm>
            <a:off x="3800473" y="853298"/>
            <a:ext cx="1846702" cy="985550"/>
          </a:xfrm>
          <a:prstGeom prst="rect">
            <a:avLst/>
          </a:prstGeom>
          <a:noFill/>
          <a:ln>
            <a:noFill/>
          </a:ln>
        </p:spPr>
      </p:pic>
      <p:pic>
        <p:nvPicPr>
          <p:cNvPr id="76" name="Google Shape;76;p14"/>
          <p:cNvPicPr preferRelativeResize="0"/>
          <p:nvPr/>
        </p:nvPicPr>
        <p:blipFill>
          <a:blip r:embed="rId8">
            <a:alphaModFix/>
          </a:blip>
          <a:stretch>
            <a:fillRect/>
          </a:stretch>
        </p:blipFill>
        <p:spPr>
          <a:xfrm>
            <a:off x="4378592" y="3653825"/>
            <a:ext cx="763117" cy="9855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80" name="Shape 80"/>
        <p:cNvGrpSpPr/>
        <p:nvPr/>
      </p:nvGrpSpPr>
      <p:grpSpPr>
        <a:xfrm>
          <a:off x="0" y="0"/>
          <a:ext cx="0" cy="0"/>
          <a:chOff x="0" y="0"/>
          <a:chExt cx="0" cy="0"/>
        </a:xfrm>
      </p:grpSpPr>
      <p:sp>
        <p:nvSpPr>
          <p:cNvPr id="81" name="Google Shape;81;p15"/>
          <p:cNvSpPr/>
          <p:nvPr/>
        </p:nvSpPr>
        <p:spPr>
          <a:xfrm>
            <a:off x="4705350" y="-171450"/>
            <a:ext cx="4791000" cy="5529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5"/>
          <p:cNvSpPr/>
          <p:nvPr/>
        </p:nvSpPr>
        <p:spPr>
          <a:xfrm>
            <a:off x="-5149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15"/>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a:solidFill>
                  <a:schemeClr val="lt1"/>
                </a:solidFill>
                <a:latin typeface="Montserrat"/>
                <a:ea typeface="Montserrat"/>
                <a:cs typeface="Montserrat"/>
                <a:sym typeface="Montserrat"/>
              </a:rPr>
              <a:t>Contexte du projet</a:t>
            </a:r>
            <a:endParaRPr>
              <a:solidFill>
                <a:schemeClr val="lt1"/>
              </a:solidFill>
              <a:latin typeface="Montserrat"/>
              <a:ea typeface="Montserrat"/>
              <a:cs typeface="Montserrat"/>
              <a:sym typeface="Montserrat"/>
            </a:endParaRPr>
          </a:p>
        </p:txBody>
      </p:sp>
      <p:sp>
        <p:nvSpPr>
          <p:cNvPr id="84" name="Google Shape;84;p15">
            <a:hlinkClick action="ppaction://hlinksldjump" r:id="rId3"/>
          </p:cNvPr>
          <p:cNvSpPr txBox="1"/>
          <p:nvPr/>
        </p:nvSpPr>
        <p:spPr>
          <a:xfrm>
            <a:off x="6351125" y="1249450"/>
            <a:ext cx="195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C3E50"/>
                </a:solidFill>
                <a:latin typeface="Montserrat SemiBold"/>
                <a:ea typeface="Montserrat SemiBold"/>
                <a:cs typeface="Montserrat SemiBold"/>
                <a:sym typeface="Montserrat SemiBold"/>
              </a:rPr>
              <a:t>Origine et objectifs</a:t>
            </a:r>
            <a:endParaRPr>
              <a:solidFill>
                <a:srgbClr val="2C3E50"/>
              </a:solidFill>
              <a:latin typeface="Montserrat SemiBold"/>
              <a:ea typeface="Montserrat SemiBold"/>
              <a:cs typeface="Montserrat SemiBold"/>
              <a:sym typeface="Montserrat SemiBold"/>
            </a:endParaRPr>
          </a:p>
        </p:txBody>
      </p:sp>
      <p:sp>
        <p:nvSpPr>
          <p:cNvPr id="85" name="Google Shape;85;p15"/>
          <p:cNvSpPr txBox="1"/>
          <p:nvPr/>
        </p:nvSpPr>
        <p:spPr>
          <a:xfrm>
            <a:off x="7058050" y="2011450"/>
            <a:ext cx="290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a:solidFill>
                  <a:srgbClr val="2C3E50"/>
                </a:solidFill>
                <a:latin typeface="Montserrat SemiBold"/>
                <a:ea typeface="Montserrat SemiBold"/>
                <a:cs typeface="Montserrat SemiBold"/>
                <a:sym typeface="Montserrat SemiBold"/>
              </a:rPr>
              <a:t>L’équipe J’TMC</a:t>
            </a:r>
            <a:endParaRPr>
              <a:solidFill>
                <a:srgbClr val="2C3E50"/>
              </a:solidFill>
              <a:latin typeface="Montserrat SemiBold"/>
              <a:ea typeface="Montserrat SemiBold"/>
              <a:cs typeface="Montserrat SemiBold"/>
              <a:sym typeface="Montserrat SemiBold"/>
            </a:endParaRPr>
          </a:p>
        </p:txBody>
      </p:sp>
      <p:sp>
        <p:nvSpPr>
          <p:cNvPr id="86" name="Google Shape;86;p15"/>
          <p:cNvSpPr txBox="1"/>
          <p:nvPr/>
        </p:nvSpPr>
        <p:spPr>
          <a:xfrm>
            <a:off x="6984200" y="2917900"/>
            <a:ext cx="164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a:solidFill>
                  <a:srgbClr val="2C3E50"/>
                </a:solidFill>
                <a:latin typeface="Montserrat SemiBold"/>
                <a:ea typeface="Montserrat SemiBold"/>
                <a:cs typeface="Montserrat SemiBold"/>
                <a:sym typeface="Montserrat SemiBold"/>
              </a:rPr>
              <a:t>Outils de travail</a:t>
            </a:r>
            <a:endParaRPr>
              <a:solidFill>
                <a:srgbClr val="2C3E50"/>
              </a:solidFill>
              <a:latin typeface="Montserrat SemiBold"/>
              <a:ea typeface="Montserrat SemiBold"/>
              <a:cs typeface="Montserrat SemiBold"/>
              <a:sym typeface="Montserrat SemiBold"/>
            </a:endParaRPr>
          </a:p>
        </p:txBody>
      </p:sp>
      <p:sp>
        <p:nvSpPr>
          <p:cNvPr id="87" name="Google Shape;87;p15">
            <a:hlinkClick action="ppaction://hlinksldjump" r:id="rId4"/>
          </p:cNvPr>
          <p:cNvSpPr txBox="1"/>
          <p:nvPr/>
        </p:nvSpPr>
        <p:spPr>
          <a:xfrm>
            <a:off x="6356175" y="3719600"/>
            <a:ext cx="207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lang="fr">
                <a:solidFill>
                  <a:srgbClr val="2C3E50"/>
                </a:solidFill>
                <a:latin typeface="Montserrat SemiBold"/>
                <a:ea typeface="Montserrat SemiBold"/>
                <a:cs typeface="Montserrat SemiBold"/>
                <a:sym typeface="Montserrat SemiBold"/>
              </a:rPr>
              <a:t>M</a:t>
            </a:r>
            <a:r>
              <a:rPr lang="fr">
                <a:solidFill>
                  <a:srgbClr val="2C3E50"/>
                </a:solidFill>
                <a:latin typeface="Montserrat SemiBold"/>
                <a:ea typeface="Montserrat SemiBold"/>
                <a:cs typeface="Montserrat SemiBold"/>
                <a:sym typeface="Montserrat SemiBold"/>
              </a:rPr>
              <a:t>éthode de travail </a:t>
            </a:r>
            <a:endParaRPr>
              <a:solidFill>
                <a:srgbClr val="2C3E50"/>
              </a:solidFill>
              <a:latin typeface="Montserrat SemiBold"/>
              <a:ea typeface="Montserrat SemiBold"/>
              <a:cs typeface="Montserrat SemiBold"/>
              <a:sym typeface="Montserrat SemiBold"/>
            </a:endParaRPr>
          </a:p>
        </p:txBody>
      </p:sp>
      <p:pic>
        <p:nvPicPr>
          <p:cNvPr id="88" name="Google Shape;88;p15"/>
          <p:cNvPicPr preferRelativeResize="0"/>
          <p:nvPr/>
        </p:nvPicPr>
        <p:blipFill>
          <a:blip r:embed="rId5">
            <a:alphaModFix/>
          </a:blip>
          <a:stretch>
            <a:fillRect/>
          </a:stretch>
        </p:blipFill>
        <p:spPr>
          <a:xfrm>
            <a:off x="2025000" y="215929"/>
            <a:ext cx="771600" cy="663546"/>
          </a:xfrm>
          <a:prstGeom prst="rect">
            <a:avLst/>
          </a:prstGeom>
          <a:noFill/>
          <a:ln>
            <a:noFill/>
          </a:ln>
        </p:spPr>
      </p:pic>
      <p:pic>
        <p:nvPicPr>
          <p:cNvPr id="89" name="Google Shape;89;p15"/>
          <p:cNvPicPr preferRelativeResize="0"/>
          <p:nvPr/>
        </p:nvPicPr>
        <p:blipFill>
          <a:blip r:embed="rId6">
            <a:alphaModFix/>
          </a:blip>
          <a:stretch>
            <a:fillRect/>
          </a:stretch>
        </p:blipFill>
        <p:spPr>
          <a:xfrm>
            <a:off x="804800" y="4028275"/>
            <a:ext cx="898250" cy="925498"/>
          </a:xfrm>
          <a:prstGeom prst="rect">
            <a:avLst/>
          </a:prstGeom>
          <a:noFill/>
          <a:ln>
            <a:noFill/>
          </a:ln>
        </p:spPr>
      </p:pic>
      <p:pic>
        <p:nvPicPr>
          <p:cNvPr id="90" name="Google Shape;90;p15"/>
          <p:cNvPicPr preferRelativeResize="0"/>
          <p:nvPr/>
        </p:nvPicPr>
        <p:blipFill>
          <a:blip r:embed="rId7">
            <a:alphaModFix/>
          </a:blip>
          <a:stretch>
            <a:fillRect/>
          </a:stretch>
        </p:blipFill>
        <p:spPr>
          <a:xfrm>
            <a:off x="265900" y="2170275"/>
            <a:ext cx="771600" cy="771600"/>
          </a:xfrm>
          <a:prstGeom prst="rect">
            <a:avLst/>
          </a:prstGeom>
          <a:noFill/>
          <a:ln>
            <a:noFill/>
          </a:ln>
        </p:spPr>
      </p:pic>
      <p:cxnSp>
        <p:nvCxnSpPr>
          <p:cNvPr id="91" name="Google Shape;91;p15"/>
          <p:cNvCxnSpPr/>
          <p:nvPr/>
        </p:nvCxnSpPr>
        <p:spPr>
          <a:xfrm flipH="1" rot="10800000">
            <a:off x="5051675" y="1533475"/>
            <a:ext cx="1254000" cy="832200"/>
          </a:xfrm>
          <a:prstGeom prst="straightConnector1">
            <a:avLst/>
          </a:prstGeom>
          <a:noFill/>
          <a:ln cap="flat" cmpd="sng" w="19050">
            <a:solidFill>
              <a:srgbClr val="20BF6B"/>
            </a:solidFill>
            <a:prstDash val="solid"/>
            <a:round/>
            <a:headEnd len="med" w="med" type="none"/>
            <a:tailEnd len="med" w="med" type="stealth"/>
          </a:ln>
        </p:spPr>
      </p:cxnSp>
      <p:cxnSp>
        <p:nvCxnSpPr>
          <p:cNvPr id="92" name="Google Shape;92;p15"/>
          <p:cNvCxnSpPr/>
          <p:nvPr/>
        </p:nvCxnSpPr>
        <p:spPr>
          <a:xfrm flipH="1" rot="10800000">
            <a:off x="5062550" y="2303025"/>
            <a:ext cx="1271700" cy="297300"/>
          </a:xfrm>
          <a:prstGeom prst="straightConnector1">
            <a:avLst/>
          </a:prstGeom>
          <a:noFill/>
          <a:ln cap="flat" cmpd="sng" w="19050">
            <a:solidFill>
              <a:srgbClr val="20BF6B"/>
            </a:solidFill>
            <a:prstDash val="solid"/>
            <a:round/>
            <a:headEnd len="med" w="med" type="none"/>
            <a:tailEnd len="med" w="med" type="stealth"/>
          </a:ln>
        </p:spPr>
      </p:cxnSp>
      <p:cxnSp>
        <p:nvCxnSpPr>
          <p:cNvPr id="93" name="Google Shape;93;p15"/>
          <p:cNvCxnSpPr/>
          <p:nvPr/>
        </p:nvCxnSpPr>
        <p:spPr>
          <a:xfrm>
            <a:off x="5051850" y="2812450"/>
            <a:ext cx="1272900" cy="210900"/>
          </a:xfrm>
          <a:prstGeom prst="straightConnector1">
            <a:avLst/>
          </a:prstGeom>
          <a:noFill/>
          <a:ln cap="flat" cmpd="sng" w="19050">
            <a:solidFill>
              <a:srgbClr val="20BF6B"/>
            </a:solidFill>
            <a:prstDash val="solid"/>
            <a:round/>
            <a:headEnd len="med" w="med" type="none"/>
            <a:tailEnd len="med" w="med" type="stealth"/>
          </a:ln>
        </p:spPr>
      </p:cxnSp>
      <p:cxnSp>
        <p:nvCxnSpPr>
          <p:cNvPr id="94" name="Google Shape;94;p15"/>
          <p:cNvCxnSpPr/>
          <p:nvPr/>
        </p:nvCxnSpPr>
        <p:spPr>
          <a:xfrm>
            <a:off x="5021325" y="3052750"/>
            <a:ext cx="1317600" cy="866700"/>
          </a:xfrm>
          <a:prstGeom prst="straightConnector1">
            <a:avLst/>
          </a:prstGeom>
          <a:noFill/>
          <a:ln cap="flat" cmpd="sng" w="19050">
            <a:solidFill>
              <a:srgbClr val="20BF6B"/>
            </a:solidFill>
            <a:prstDash val="solid"/>
            <a:round/>
            <a:headEnd len="med" w="med" type="none"/>
            <a:tailEnd len="med" w="med" type="stealth"/>
          </a:ln>
        </p:spPr>
      </p:cxnSp>
      <p:pic>
        <p:nvPicPr>
          <p:cNvPr id="95" name="Google Shape;95;p15"/>
          <p:cNvPicPr preferRelativeResize="0"/>
          <p:nvPr/>
        </p:nvPicPr>
        <p:blipFill>
          <a:blip r:embed="rId8">
            <a:alphaModFix/>
          </a:blip>
          <a:stretch>
            <a:fillRect/>
          </a:stretch>
        </p:blipFill>
        <p:spPr>
          <a:xfrm>
            <a:off x="1110600" y="476250"/>
            <a:ext cx="3867974" cy="3867974"/>
          </a:xfrm>
          <a:prstGeom prst="rect">
            <a:avLst/>
          </a:prstGeom>
          <a:noFill/>
          <a:ln>
            <a:noFill/>
          </a:ln>
        </p:spPr>
      </p:pic>
      <p:pic>
        <p:nvPicPr>
          <p:cNvPr id="96" name="Google Shape;96;p15"/>
          <p:cNvPicPr preferRelativeResize="0"/>
          <p:nvPr/>
        </p:nvPicPr>
        <p:blipFill>
          <a:blip r:embed="rId9">
            <a:alphaModFix/>
          </a:blip>
          <a:stretch>
            <a:fillRect/>
          </a:stretch>
        </p:blipFill>
        <p:spPr>
          <a:xfrm>
            <a:off x="1039500" y="590925"/>
            <a:ext cx="663550" cy="663550"/>
          </a:xfrm>
          <a:prstGeom prst="rect">
            <a:avLst/>
          </a:prstGeom>
          <a:noFill/>
          <a:ln>
            <a:noFill/>
          </a:ln>
        </p:spPr>
      </p:pic>
      <p:pic>
        <p:nvPicPr>
          <p:cNvPr id="97" name="Google Shape;97;p15"/>
          <p:cNvPicPr preferRelativeResize="0"/>
          <p:nvPr/>
        </p:nvPicPr>
        <p:blipFill>
          <a:blip r:embed="rId10">
            <a:alphaModFix/>
          </a:blip>
          <a:stretch>
            <a:fillRect/>
          </a:stretch>
        </p:blipFill>
        <p:spPr>
          <a:xfrm>
            <a:off x="2068537" y="4272200"/>
            <a:ext cx="1079875" cy="1085850"/>
          </a:xfrm>
          <a:prstGeom prst="rect">
            <a:avLst/>
          </a:prstGeom>
          <a:noFill/>
          <a:ln>
            <a:noFill/>
          </a:ln>
        </p:spPr>
      </p:pic>
      <p:pic>
        <p:nvPicPr>
          <p:cNvPr id="98" name="Google Shape;98;p15"/>
          <p:cNvPicPr preferRelativeResize="0"/>
          <p:nvPr/>
        </p:nvPicPr>
        <p:blipFill>
          <a:blip r:embed="rId11">
            <a:alphaModFix/>
          </a:blip>
          <a:stretch>
            <a:fillRect/>
          </a:stretch>
        </p:blipFill>
        <p:spPr>
          <a:xfrm>
            <a:off x="399249" y="2968825"/>
            <a:ext cx="1035675" cy="1032501"/>
          </a:xfrm>
          <a:prstGeom prst="rect">
            <a:avLst/>
          </a:prstGeom>
          <a:noFill/>
          <a:ln>
            <a:noFill/>
          </a:ln>
        </p:spPr>
      </p:pic>
      <p:pic>
        <p:nvPicPr>
          <p:cNvPr id="99" name="Google Shape;99;p15"/>
          <p:cNvPicPr preferRelativeResize="0"/>
          <p:nvPr/>
        </p:nvPicPr>
        <p:blipFill>
          <a:blip r:embed="rId12">
            <a:alphaModFix/>
          </a:blip>
          <a:stretch>
            <a:fillRect/>
          </a:stretch>
        </p:blipFill>
        <p:spPr>
          <a:xfrm>
            <a:off x="374473" y="1199948"/>
            <a:ext cx="898250" cy="8982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03" name="Shape 103"/>
        <p:cNvGrpSpPr/>
        <p:nvPr/>
      </p:nvGrpSpPr>
      <p:grpSpPr>
        <a:xfrm>
          <a:off x="0" y="0"/>
          <a:ext cx="0" cy="0"/>
          <a:chOff x="0" y="0"/>
          <a:chExt cx="0" cy="0"/>
        </a:xfrm>
      </p:grpSpPr>
      <p:sp>
        <p:nvSpPr>
          <p:cNvPr id="104" name="Google Shape;104;p16"/>
          <p:cNvSpPr/>
          <p:nvPr/>
        </p:nvSpPr>
        <p:spPr>
          <a:xfrm>
            <a:off x="4448400" y="-381000"/>
            <a:ext cx="5314800" cy="602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 name="Google Shape;105;p16"/>
          <p:cNvSpPr/>
          <p:nvPr/>
        </p:nvSpPr>
        <p:spPr>
          <a:xfrm>
            <a:off x="-5911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6" name="Google Shape;106;p16"/>
          <p:cNvPicPr preferRelativeResize="0"/>
          <p:nvPr/>
        </p:nvPicPr>
        <p:blipFill>
          <a:blip r:embed="rId3">
            <a:alphaModFix/>
          </a:blip>
          <a:stretch>
            <a:fillRect/>
          </a:stretch>
        </p:blipFill>
        <p:spPr>
          <a:xfrm>
            <a:off x="5709000" y="76200"/>
            <a:ext cx="2298000" cy="5143501"/>
          </a:xfrm>
          <a:prstGeom prst="rect">
            <a:avLst/>
          </a:prstGeom>
          <a:noFill/>
          <a:ln>
            <a:noFill/>
          </a:ln>
        </p:spPr>
      </p:pic>
      <p:pic>
        <p:nvPicPr>
          <p:cNvPr id="107" name="Google Shape;107;p16"/>
          <p:cNvPicPr preferRelativeResize="0"/>
          <p:nvPr/>
        </p:nvPicPr>
        <p:blipFill>
          <a:blip r:embed="rId4">
            <a:alphaModFix/>
          </a:blip>
          <a:stretch>
            <a:fillRect/>
          </a:stretch>
        </p:blipFill>
        <p:spPr>
          <a:xfrm>
            <a:off x="40640" y="76200"/>
            <a:ext cx="4830870" cy="5143500"/>
          </a:xfrm>
          <a:prstGeom prst="rect">
            <a:avLst/>
          </a:prstGeom>
          <a:noFill/>
          <a:ln>
            <a:noFill/>
          </a:ln>
        </p:spPr>
      </p:pic>
      <p:sp>
        <p:nvSpPr>
          <p:cNvPr id="108" name="Google Shape;108;p16">
            <a:hlinkClick action="ppaction://hlinksldjump" r:id="rId5"/>
          </p:cNvPr>
          <p:cNvSpPr txBox="1"/>
          <p:nvPr/>
        </p:nvSpPr>
        <p:spPr>
          <a:xfrm>
            <a:off x="1645275" y="3069100"/>
            <a:ext cx="200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rgbClr val="4CD137"/>
                </a:solidFill>
                <a:latin typeface="Oswald"/>
                <a:ea typeface="Oswald"/>
                <a:cs typeface="Oswald"/>
                <a:sym typeface="Oswald"/>
              </a:rPr>
              <a:t>COMMERCE</a:t>
            </a:r>
            <a:endParaRPr sz="3000">
              <a:solidFill>
                <a:srgbClr val="4CD137"/>
              </a:solidFill>
              <a:latin typeface="Oswald"/>
              <a:ea typeface="Oswald"/>
              <a:cs typeface="Oswald"/>
              <a:sym typeface="Oswald"/>
            </a:endParaRPr>
          </a:p>
        </p:txBody>
      </p:sp>
      <p:sp>
        <p:nvSpPr>
          <p:cNvPr id="109" name="Google Shape;109;p16">
            <a:hlinkClick action="ppaction://hlinksldjump" r:id="rId6"/>
          </p:cNvPr>
          <p:cNvSpPr txBox="1"/>
          <p:nvPr/>
        </p:nvSpPr>
        <p:spPr>
          <a:xfrm>
            <a:off x="1304450" y="2672925"/>
            <a:ext cx="182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800">
                <a:solidFill>
                  <a:srgbClr val="4CD137"/>
                </a:solidFill>
                <a:latin typeface="Oswald"/>
                <a:ea typeface="Oswald"/>
                <a:cs typeface="Oswald"/>
                <a:sym typeface="Oswald"/>
              </a:rPr>
              <a:t>FICHE</a:t>
            </a:r>
            <a:endParaRPr sz="1800">
              <a:latin typeface="Oswald"/>
              <a:ea typeface="Oswald"/>
              <a:cs typeface="Oswald"/>
              <a:sym typeface="Oswald"/>
            </a:endParaRPr>
          </a:p>
        </p:txBody>
      </p:sp>
      <p:sp>
        <p:nvSpPr>
          <p:cNvPr id="110" name="Google Shape;110;p16">
            <a:hlinkClick action="ppaction://hlinksldjump" r:id="rId7"/>
          </p:cNvPr>
          <p:cNvSpPr txBox="1"/>
          <p:nvPr/>
        </p:nvSpPr>
        <p:spPr>
          <a:xfrm>
            <a:off x="1371600" y="3076575"/>
            <a:ext cx="5049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fr" sz="2000">
                <a:solidFill>
                  <a:srgbClr val="4CD137"/>
                </a:solidFill>
                <a:latin typeface="Oswald"/>
                <a:ea typeface="Oswald"/>
                <a:cs typeface="Oswald"/>
                <a:sym typeface="Oswald"/>
              </a:rPr>
              <a:t>DU</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14" name="Shape 114"/>
        <p:cNvGrpSpPr/>
        <p:nvPr/>
      </p:nvGrpSpPr>
      <p:grpSpPr>
        <a:xfrm>
          <a:off x="0" y="0"/>
          <a:ext cx="0" cy="0"/>
          <a:chOff x="0" y="0"/>
          <a:chExt cx="0" cy="0"/>
        </a:xfrm>
      </p:grpSpPr>
      <p:sp>
        <p:nvSpPr>
          <p:cNvPr id="115" name="Google Shape;115;p17"/>
          <p:cNvSpPr/>
          <p:nvPr/>
        </p:nvSpPr>
        <p:spPr>
          <a:xfrm>
            <a:off x="-57150" y="-323850"/>
            <a:ext cx="6918300" cy="580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7"/>
          <p:cNvSpPr/>
          <p:nvPr/>
        </p:nvSpPr>
        <p:spPr>
          <a:xfrm>
            <a:off x="664782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7">
            <a:hlinkClick/>
          </p:cNvPr>
          <p:cNvSpPr txBox="1"/>
          <p:nvPr/>
        </p:nvSpPr>
        <p:spPr>
          <a:xfrm>
            <a:off x="6886575" y="1901325"/>
            <a:ext cx="14157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2200">
                <a:solidFill>
                  <a:srgbClr val="4CD137"/>
                </a:solidFill>
                <a:latin typeface="Montserrat SemiBold"/>
                <a:ea typeface="Montserrat SemiBold"/>
                <a:cs typeface="Montserrat SemiBold"/>
                <a:sym typeface="Montserrat SemiBold"/>
              </a:rPr>
              <a:t>SCRUM</a:t>
            </a:r>
            <a:endParaRPr sz="2200">
              <a:solidFill>
                <a:srgbClr val="4CD137"/>
              </a:solidFill>
              <a:latin typeface="Montserrat SemiBold"/>
              <a:ea typeface="Montserrat SemiBold"/>
              <a:cs typeface="Montserrat SemiBold"/>
              <a:sym typeface="Montserrat SemiBold"/>
            </a:endParaRPr>
          </a:p>
        </p:txBody>
      </p:sp>
      <p:sp>
        <p:nvSpPr>
          <p:cNvPr id="118" name="Google Shape;118;p17"/>
          <p:cNvSpPr txBox="1"/>
          <p:nvPr/>
        </p:nvSpPr>
        <p:spPr>
          <a:xfrm>
            <a:off x="6906750" y="2374100"/>
            <a:ext cx="2561100" cy="2293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solidFill>
                  <a:schemeClr val="lt1"/>
                </a:solidFill>
                <a:latin typeface="Montserrat"/>
                <a:ea typeface="Montserrat"/>
                <a:cs typeface="Montserrat"/>
                <a:sym typeface="Montserrat"/>
              </a:rPr>
              <a:t>Méthode </a:t>
            </a:r>
            <a:r>
              <a:rPr lang="fr" sz="1100">
                <a:solidFill>
                  <a:srgbClr val="4CD137"/>
                </a:solidFill>
                <a:latin typeface="Montserrat SemiBold"/>
                <a:ea typeface="Montserrat SemiBold"/>
                <a:cs typeface="Montserrat SemiBold"/>
                <a:sym typeface="Montserrat SemiBold"/>
              </a:rPr>
              <a:t>Agile Scrum</a:t>
            </a:r>
            <a:endParaRPr sz="1100">
              <a:solidFill>
                <a:srgbClr val="4CD137"/>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000">
              <a:solidFill>
                <a:srgbClr val="4CD137"/>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fr" sz="1000">
                <a:solidFill>
                  <a:schemeClr val="lt1"/>
                </a:solidFill>
                <a:latin typeface="Montserrat"/>
                <a:ea typeface="Montserrat"/>
                <a:cs typeface="Montserrat"/>
                <a:sym typeface="Montserrat"/>
              </a:rPr>
              <a:t>Petites réunions quotidiennes</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fr" sz="1000">
                <a:solidFill>
                  <a:schemeClr val="lt1"/>
                </a:solidFill>
                <a:latin typeface="Montserrat"/>
                <a:ea typeface="Montserrat"/>
                <a:cs typeface="Montserrat"/>
                <a:sym typeface="Montserrat"/>
              </a:rPr>
              <a:t>durant les</a:t>
            </a:r>
            <a:r>
              <a:rPr lang="fr" sz="1100">
                <a:solidFill>
                  <a:srgbClr val="4CD137"/>
                </a:solidFill>
                <a:latin typeface="Montserrat SemiBold"/>
                <a:ea typeface="Montserrat SemiBold"/>
                <a:cs typeface="Montserrat SemiBold"/>
                <a:sym typeface="Montserrat SemiBold"/>
              </a:rPr>
              <a:t> sprints </a:t>
            </a:r>
            <a:r>
              <a:rPr lang="fr" sz="1000">
                <a:solidFill>
                  <a:schemeClr val="lt1"/>
                </a:solidFill>
                <a:latin typeface="Montserrat"/>
                <a:ea typeface="Montserrat"/>
                <a:cs typeface="Montserrat"/>
                <a:sym typeface="Montserrat"/>
              </a:rPr>
              <a:t>appelées</a:t>
            </a:r>
            <a:r>
              <a:rPr lang="fr" sz="1100">
                <a:solidFill>
                  <a:srgbClr val="4CD137"/>
                </a:solidFill>
                <a:latin typeface="Montserrat SemiBold"/>
                <a:ea typeface="Montserrat SemiBold"/>
                <a:cs typeface="Montserrat SemiBold"/>
                <a:sym typeface="Montserrat SemiBold"/>
              </a:rPr>
              <a:t> </a:t>
            </a:r>
            <a:endParaRPr sz="1100">
              <a:solidFill>
                <a:srgbClr val="4CD137"/>
              </a:solidFill>
              <a:latin typeface="Montserrat SemiBold"/>
              <a:ea typeface="Montserrat SemiBold"/>
              <a:cs typeface="Montserrat SemiBold"/>
              <a:sym typeface="Montserrat SemiBold"/>
            </a:endParaRPr>
          </a:p>
          <a:p>
            <a:pPr indent="0" lvl="0" marL="0" rtl="0" algn="l">
              <a:spcBef>
                <a:spcPts val="0"/>
              </a:spcBef>
              <a:spcAft>
                <a:spcPts val="0"/>
              </a:spcAft>
              <a:buNone/>
            </a:pPr>
            <a:r>
              <a:rPr lang="fr" sz="1100">
                <a:solidFill>
                  <a:srgbClr val="4CD137"/>
                </a:solidFill>
                <a:latin typeface="Montserrat SemiBold"/>
                <a:ea typeface="Montserrat SemiBold"/>
                <a:cs typeface="Montserrat SemiBold"/>
                <a:sym typeface="Montserrat SemiBold"/>
              </a:rPr>
              <a:t>Daily Scrum</a:t>
            </a:r>
            <a:r>
              <a:rPr lang="fr" sz="1000">
                <a:solidFill>
                  <a:schemeClr val="lt1"/>
                </a:solidFill>
                <a:latin typeface="Montserrat"/>
                <a:ea typeface="Montserrat"/>
                <a:cs typeface="Montserrat"/>
                <a:sym typeface="Montserrat"/>
              </a:rPr>
              <a:t>.</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fr" sz="1000">
                <a:solidFill>
                  <a:schemeClr val="lt1"/>
                </a:solidFill>
                <a:latin typeface="Montserrat"/>
                <a:ea typeface="Montserrat"/>
                <a:cs typeface="Montserrat"/>
                <a:sym typeface="Montserrat"/>
              </a:rPr>
              <a:t>Fin de </a:t>
            </a:r>
            <a:r>
              <a:rPr lang="fr" sz="1100">
                <a:solidFill>
                  <a:srgbClr val="4CD137"/>
                </a:solidFill>
                <a:latin typeface="Montserrat SemiBold"/>
                <a:ea typeface="Montserrat SemiBold"/>
                <a:cs typeface="Montserrat SemiBold"/>
                <a:sym typeface="Montserrat SemiBold"/>
              </a:rPr>
              <a:t>sprint </a:t>
            </a:r>
            <a:r>
              <a:rPr lang="fr" sz="1000">
                <a:solidFill>
                  <a:schemeClr val="lt1"/>
                </a:solidFill>
                <a:latin typeface="Montserrat"/>
                <a:ea typeface="Montserrat"/>
                <a:cs typeface="Montserrat"/>
                <a:sym typeface="Montserrat"/>
              </a:rPr>
              <a:t>présentation,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fr" sz="1000">
                <a:solidFill>
                  <a:schemeClr val="lt1"/>
                </a:solidFill>
                <a:latin typeface="Montserrat"/>
                <a:ea typeface="Montserrat"/>
                <a:cs typeface="Montserrat"/>
                <a:sym typeface="Montserrat"/>
              </a:rPr>
              <a:t>validation avec le </a:t>
            </a:r>
            <a:r>
              <a:rPr lang="fr" sz="1100">
                <a:solidFill>
                  <a:srgbClr val="4CD137"/>
                </a:solidFill>
                <a:latin typeface="Montserrat SemiBold"/>
                <a:ea typeface="Montserrat SemiBold"/>
                <a:cs typeface="Montserrat SemiBold"/>
                <a:sym typeface="Montserrat SemiBold"/>
              </a:rPr>
              <a:t>Client</a:t>
            </a:r>
            <a:r>
              <a:rPr lang="fr" sz="1000">
                <a:solidFill>
                  <a:schemeClr val="lt1"/>
                </a:solidFill>
                <a:latin typeface="Montserrat"/>
                <a:ea typeface="Montserrat"/>
                <a:cs typeface="Montserrat"/>
                <a:sym typeface="Montserrat"/>
              </a:rPr>
              <a:t>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rPr lang="fr" sz="1000">
                <a:solidFill>
                  <a:schemeClr val="lt1"/>
                </a:solidFill>
                <a:latin typeface="Montserrat"/>
                <a:ea typeface="Montserrat"/>
                <a:cs typeface="Montserrat"/>
                <a:sym typeface="Montserrat"/>
              </a:rPr>
              <a:t>et ajouter les fonctionnalités.</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100">
              <a:solidFill>
                <a:srgbClr val="4CD137"/>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100">
              <a:solidFill>
                <a:srgbClr val="4CD137"/>
              </a:solidFill>
              <a:latin typeface="Montserrat SemiBold"/>
              <a:ea typeface="Montserrat SemiBold"/>
              <a:cs typeface="Montserrat SemiBold"/>
              <a:sym typeface="Montserrat SemiBold"/>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l">
              <a:spcBef>
                <a:spcPts val="0"/>
              </a:spcBef>
              <a:spcAft>
                <a:spcPts val="0"/>
              </a:spcAft>
              <a:buNone/>
            </a:pPr>
            <a:r>
              <a:t/>
            </a:r>
            <a:endParaRPr sz="1000">
              <a:solidFill>
                <a:schemeClr val="lt1"/>
              </a:solidFill>
              <a:latin typeface="Montserrat"/>
              <a:ea typeface="Montserrat"/>
              <a:cs typeface="Montserrat"/>
              <a:sym typeface="Montserrat"/>
            </a:endParaRPr>
          </a:p>
        </p:txBody>
      </p:sp>
      <p:pic>
        <p:nvPicPr>
          <p:cNvPr id="119" name="Google Shape;119;p17"/>
          <p:cNvPicPr preferRelativeResize="0"/>
          <p:nvPr/>
        </p:nvPicPr>
        <p:blipFill>
          <a:blip r:embed="rId3">
            <a:alphaModFix/>
          </a:blip>
          <a:stretch>
            <a:fillRect/>
          </a:stretch>
        </p:blipFill>
        <p:spPr>
          <a:xfrm>
            <a:off x="76200" y="1007750"/>
            <a:ext cx="6527676" cy="2745100"/>
          </a:xfrm>
          <a:prstGeom prst="rect">
            <a:avLst/>
          </a:prstGeom>
          <a:noFill/>
          <a:ln>
            <a:noFill/>
          </a:ln>
        </p:spPr>
      </p:pic>
      <p:pic>
        <p:nvPicPr>
          <p:cNvPr id="120" name="Google Shape;120;p17"/>
          <p:cNvPicPr preferRelativeResize="0"/>
          <p:nvPr/>
        </p:nvPicPr>
        <p:blipFill>
          <a:blip r:embed="rId4">
            <a:alphaModFix/>
          </a:blip>
          <a:stretch>
            <a:fillRect/>
          </a:stretch>
        </p:blipFill>
        <p:spPr>
          <a:xfrm>
            <a:off x="6934943" y="200725"/>
            <a:ext cx="1589932" cy="15546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24" name="Shape 124"/>
        <p:cNvGrpSpPr/>
        <p:nvPr/>
      </p:nvGrpSpPr>
      <p:grpSpPr>
        <a:xfrm>
          <a:off x="0" y="0"/>
          <a:ext cx="0" cy="0"/>
          <a:chOff x="0" y="0"/>
          <a:chExt cx="0" cy="0"/>
        </a:xfrm>
      </p:grpSpPr>
      <p:sp>
        <p:nvSpPr>
          <p:cNvPr id="125" name="Google Shape;125;p18"/>
          <p:cNvSpPr/>
          <p:nvPr/>
        </p:nvSpPr>
        <p:spPr>
          <a:xfrm>
            <a:off x="4448400" y="-361950"/>
            <a:ext cx="5257500" cy="5867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18"/>
          <p:cNvSpPr/>
          <p:nvPr/>
        </p:nvSpPr>
        <p:spPr>
          <a:xfrm>
            <a:off x="5218425" y="215925"/>
            <a:ext cx="3670800" cy="375000"/>
          </a:xfrm>
          <a:prstGeom prst="roundRect">
            <a:avLst>
              <a:gd fmla="val 16667" name="adj"/>
            </a:avLst>
          </a:prstGeom>
          <a:solidFill>
            <a:srgbClr val="2C3E50"/>
          </a:solid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a:solidFill>
                  <a:schemeClr val="lt1"/>
                </a:solidFill>
                <a:latin typeface="Montserrat"/>
                <a:ea typeface="Montserrat"/>
                <a:cs typeface="Montserrat"/>
                <a:sym typeface="Montserrat"/>
              </a:rPr>
              <a:t>Conception du projet</a:t>
            </a:r>
            <a:endParaRPr>
              <a:solidFill>
                <a:schemeClr val="lt1"/>
              </a:solidFill>
              <a:latin typeface="Montserrat"/>
              <a:ea typeface="Montserrat"/>
              <a:cs typeface="Montserrat"/>
              <a:sym typeface="Montserrat"/>
            </a:endParaRPr>
          </a:p>
        </p:txBody>
      </p:sp>
      <p:sp>
        <p:nvSpPr>
          <p:cNvPr id="127" name="Google Shape;127;p18"/>
          <p:cNvSpPr/>
          <p:nvPr/>
        </p:nvSpPr>
        <p:spPr>
          <a:xfrm>
            <a:off x="-819775" y="-539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8" name="Google Shape;128;p18"/>
          <p:cNvPicPr preferRelativeResize="0"/>
          <p:nvPr/>
        </p:nvPicPr>
        <p:blipFill>
          <a:blip r:embed="rId3">
            <a:alphaModFix/>
          </a:blip>
          <a:stretch>
            <a:fillRect/>
          </a:stretch>
        </p:blipFill>
        <p:spPr>
          <a:xfrm>
            <a:off x="36018" y="210700"/>
            <a:ext cx="4704531" cy="5009000"/>
          </a:xfrm>
          <a:prstGeom prst="rect">
            <a:avLst/>
          </a:prstGeom>
          <a:noFill/>
          <a:ln>
            <a:noFill/>
          </a:ln>
        </p:spPr>
      </p:pic>
      <p:sp>
        <p:nvSpPr>
          <p:cNvPr id="129" name="Google Shape;129;p18"/>
          <p:cNvSpPr txBox="1"/>
          <p:nvPr/>
        </p:nvSpPr>
        <p:spPr>
          <a:xfrm>
            <a:off x="1456850" y="3076575"/>
            <a:ext cx="572100" cy="492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000">
                <a:solidFill>
                  <a:srgbClr val="4CD137"/>
                </a:solidFill>
                <a:latin typeface="Oswald"/>
                <a:ea typeface="Oswald"/>
                <a:cs typeface="Oswald"/>
                <a:sym typeface="Oswald"/>
              </a:rPr>
              <a:t>DES</a:t>
            </a:r>
            <a:endParaRPr/>
          </a:p>
        </p:txBody>
      </p:sp>
      <p:sp>
        <p:nvSpPr>
          <p:cNvPr id="130" name="Google Shape;130;p18"/>
          <p:cNvSpPr txBox="1"/>
          <p:nvPr/>
        </p:nvSpPr>
        <p:spPr>
          <a:xfrm>
            <a:off x="1304450" y="2672925"/>
            <a:ext cx="18237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800">
                <a:solidFill>
                  <a:srgbClr val="4CD137"/>
                </a:solidFill>
                <a:latin typeface="Oswald"/>
                <a:ea typeface="Oswald"/>
                <a:cs typeface="Oswald"/>
                <a:sym typeface="Oswald"/>
              </a:rPr>
              <a:t>CAHIER</a:t>
            </a:r>
            <a:endParaRPr sz="1800">
              <a:latin typeface="Oswald"/>
              <a:ea typeface="Oswald"/>
              <a:cs typeface="Oswald"/>
              <a:sym typeface="Oswald"/>
            </a:endParaRPr>
          </a:p>
        </p:txBody>
      </p:sp>
      <p:sp>
        <p:nvSpPr>
          <p:cNvPr id="131" name="Google Shape;131;p18">
            <a:hlinkClick action="ppaction://hlinksldjump" r:id="rId4"/>
          </p:cNvPr>
          <p:cNvSpPr txBox="1"/>
          <p:nvPr/>
        </p:nvSpPr>
        <p:spPr>
          <a:xfrm>
            <a:off x="1645275" y="3069100"/>
            <a:ext cx="2002800" cy="646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3000">
                <a:solidFill>
                  <a:srgbClr val="4CD137"/>
                </a:solidFill>
                <a:latin typeface="Oswald"/>
                <a:ea typeface="Oswald"/>
                <a:cs typeface="Oswald"/>
                <a:sym typeface="Oswald"/>
              </a:rPr>
              <a:t>CHARGES</a:t>
            </a:r>
            <a:endParaRPr sz="3000">
              <a:solidFill>
                <a:srgbClr val="4CD137"/>
              </a:solidFill>
              <a:latin typeface="Oswald"/>
              <a:ea typeface="Oswald"/>
              <a:cs typeface="Oswald"/>
              <a:sym typeface="Oswald"/>
            </a:endParaRPr>
          </a:p>
        </p:txBody>
      </p:sp>
      <p:sp>
        <p:nvSpPr>
          <p:cNvPr id="132" name="Google Shape;132;p18"/>
          <p:cNvSpPr txBox="1"/>
          <p:nvPr/>
        </p:nvSpPr>
        <p:spPr>
          <a:xfrm>
            <a:off x="4515450" y="922850"/>
            <a:ext cx="4628700" cy="38739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Clr>
                <a:schemeClr val="dk1"/>
              </a:buClr>
              <a:buSzPts val="1100"/>
              <a:buFont typeface="Arial"/>
              <a:buNone/>
            </a:pPr>
            <a:r>
              <a:t/>
            </a:r>
            <a:endParaRPr sz="700" u="sng">
              <a:solidFill>
                <a:schemeClr val="dk1"/>
              </a:solidFill>
              <a:latin typeface="Oswald"/>
              <a:ea typeface="Oswald"/>
              <a:cs typeface="Oswald"/>
              <a:sym typeface="Oswald"/>
            </a:endParaRPr>
          </a:p>
          <a:p>
            <a:pPr indent="-292100" lvl="0" marL="457200" rtl="0" algn="l">
              <a:lnSpc>
                <a:spcPct val="115000"/>
              </a:lnSpc>
              <a:spcBef>
                <a:spcPts val="1000"/>
              </a:spcBef>
              <a:spcAft>
                <a:spcPts val="0"/>
              </a:spcAft>
              <a:buClr>
                <a:schemeClr val="dk1"/>
              </a:buClr>
              <a:buSzPts val="1000"/>
              <a:buFont typeface="Oswald"/>
              <a:buAutoNum type="arabicPeriod"/>
            </a:pPr>
            <a:r>
              <a:rPr lang="fr" sz="1000" u="sng">
                <a:solidFill>
                  <a:schemeClr val="dk1"/>
                </a:solidFill>
                <a:latin typeface="Oswald"/>
                <a:ea typeface="Oswald"/>
                <a:cs typeface="Oswald"/>
                <a:sym typeface="Oswald"/>
              </a:rPr>
              <a:t>Présentation du projet</a:t>
            </a:r>
            <a:endParaRPr sz="1000" u="sng">
              <a:solidFill>
                <a:schemeClr val="dk1"/>
              </a:solidFill>
              <a:latin typeface="Oswald"/>
              <a:ea typeface="Oswald"/>
              <a:cs typeface="Oswald"/>
              <a:sym typeface="Oswald"/>
            </a:endParaRPr>
          </a:p>
          <a:p>
            <a:pPr indent="0" lvl="0" marL="457200" rtl="0" algn="l">
              <a:lnSpc>
                <a:spcPct val="115000"/>
              </a:lnSpc>
              <a:spcBef>
                <a:spcPts val="0"/>
              </a:spcBef>
              <a:spcAft>
                <a:spcPts val="0"/>
              </a:spcAft>
              <a:buClr>
                <a:schemeClr val="dk1"/>
              </a:buClr>
              <a:buSzPts val="1100"/>
              <a:buFont typeface="Arial"/>
              <a:buNone/>
            </a:pPr>
            <a:r>
              <a:t/>
            </a:r>
            <a:endParaRPr sz="700">
              <a:solidFill>
                <a:schemeClr val="dk1"/>
              </a:solidFill>
              <a:latin typeface="Oswald Light"/>
              <a:ea typeface="Oswald Light"/>
              <a:cs typeface="Oswald Light"/>
              <a:sym typeface="Oswald Light"/>
            </a:endParaRPr>
          </a:p>
          <a:p>
            <a:pPr indent="0" lvl="0" marL="457200" rtl="0" algn="l">
              <a:lnSpc>
                <a:spcPct val="115000"/>
              </a:lnSpc>
              <a:spcBef>
                <a:spcPts val="0"/>
              </a:spcBef>
              <a:spcAft>
                <a:spcPts val="0"/>
              </a:spcAft>
              <a:buClr>
                <a:schemeClr val="dk1"/>
              </a:buClr>
              <a:buSzPts val="1100"/>
              <a:buFont typeface="Arial"/>
              <a:buNone/>
            </a:pPr>
            <a:r>
              <a:rPr lang="fr" sz="900">
                <a:solidFill>
                  <a:schemeClr val="dk1"/>
                </a:solidFill>
                <a:latin typeface="Oswald Light"/>
                <a:ea typeface="Oswald Light"/>
                <a:cs typeface="Oswald Light"/>
                <a:sym typeface="Oswald Light"/>
              </a:rPr>
              <a:t>Ce projet est un site internet qui permet d’obtenir des informations sur ses commerces de proximités, comme le service du commerçant, la photo du commerce, le nom de l’enseigne, l’adresse, les jours et horaires d’ouverture, un descriptif rapide de son activité et les modes de paiement acceptés (ex : CB, chèque, espèces etc…) des commerces inscrits sur le site.</a:t>
            </a:r>
            <a:endParaRPr sz="900">
              <a:solidFill>
                <a:schemeClr val="dk1"/>
              </a:solidFill>
              <a:latin typeface="Oswald Light"/>
              <a:ea typeface="Oswald Light"/>
              <a:cs typeface="Oswald Light"/>
              <a:sym typeface="Oswald Light"/>
            </a:endParaRPr>
          </a:p>
          <a:p>
            <a:pPr indent="0" lvl="0" marL="457200" rtl="0" algn="l">
              <a:lnSpc>
                <a:spcPct val="115000"/>
              </a:lnSpc>
              <a:spcBef>
                <a:spcPts val="0"/>
              </a:spcBef>
              <a:spcAft>
                <a:spcPts val="0"/>
              </a:spcAft>
              <a:buClr>
                <a:schemeClr val="dk1"/>
              </a:buClr>
              <a:buSzPts val="1100"/>
              <a:buFont typeface="Arial"/>
              <a:buNone/>
            </a:pPr>
            <a:r>
              <a:t/>
            </a:r>
            <a:endParaRPr sz="1000" u="sng">
              <a:solidFill>
                <a:schemeClr val="dk1"/>
              </a:solidFill>
              <a:latin typeface="Oswald Light"/>
              <a:ea typeface="Oswald Light"/>
              <a:cs typeface="Oswald Light"/>
              <a:sym typeface="Oswald Light"/>
            </a:endParaRPr>
          </a:p>
          <a:p>
            <a:pPr indent="-292100" lvl="0" marL="457200" rtl="0" algn="l">
              <a:lnSpc>
                <a:spcPct val="115000"/>
              </a:lnSpc>
              <a:spcBef>
                <a:spcPts val="0"/>
              </a:spcBef>
              <a:spcAft>
                <a:spcPts val="0"/>
              </a:spcAft>
              <a:buClr>
                <a:schemeClr val="dk1"/>
              </a:buClr>
              <a:buSzPts val="1000"/>
              <a:buFont typeface="Oswald"/>
              <a:buAutoNum type="arabicPeriod"/>
            </a:pPr>
            <a:r>
              <a:rPr lang="fr" sz="1000" u="sng">
                <a:solidFill>
                  <a:schemeClr val="dk1"/>
                </a:solidFill>
                <a:latin typeface="Oswald"/>
                <a:ea typeface="Oswald"/>
                <a:cs typeface="Oswald"/>
                <a:sym typeface="Oswald"/>
              </a:rPr>
              <a:t>La définition des besoins</a:t>
            </a:r>
            <a:endParaRPr sz="1000" u="sng">
              <a:solidFill>
                <a:schemeClr val="dk1"/>
              </a:solidFill>
              <a:latin typeface="Oswald"/>
              <a:ea typeface="Oswald"/>
              <a:cs typeface="Oswald"/>
              <a:sym typeface="Oswald"/>
            </a:endParaRPr>
          </a:p>
          <a:p>
            <a:pPr indent="0" lvl="0" marL="457200" rtl="0" algn="l">
              <a:lnSpc>
                <a:spcPct val="115000"/>
              </a:lnSpc>
              <a:spcBef>
                <a:spcPts val="0"/>
              </a:spcBef>
              <a:spcAft>
                <a:spcPts val="0"/>
              </a:spcAft>
              <a:buClr>
                <a:schemeClr val="dk1"/>
              </a:buClr>
              <a:buSzPts val="1100"/>
              <a:buFont typeface="Arial"/>
              <a:buNone/>
            </a:pPr>
            <a:r>
              <a:t/>
            </a:r>
            <a:endParaRPr sz="700" u="sng">
              <a:solidFill>
                <a:schemeClr val="dk1"/>
              </a:solidFill>
              <a:latin typeface="Oswald Light"/>
              <a:ea typeface="Oswald Light"/>
              <a:cs typeface="Oswald Light"/>
              <a:sym typeface="Oswald Light"/>
            </a:endParaRPr>
          </a:p>
          <a:p>
            <a:pPr indent="0" lvl="0" marL="457200" rtl="0" algn="l">
              <a:lnSpc>
                <a:spcPct val="115000"/>
              </a:lnSpc>
              <a:spcBef>
                <a:spcPts val="0"/>
              </a:spcBef>
              <a:spcAft>
                <a:spcPts val="0"/>
              </a:spcAft>
              <a:buClr>
                <a:schemeClr val="dk1"/>
              </a:buClr>
              <a:buSzPts val="1100"/>
              <a:buFont typeface="Arial"/>
              <a:buNone/>
            </a:pPr>
            <a:r>
              <a:rPr lang="fr" sz="900">
                <a:solidFill>
                  <a:schemeClr val="dk1"/>
                </a:solidFill>
                <a:latin typeface="Oswald Light"/>
                <a:ea typeface="Oswald Light"/>
                <a:cs typeface="Oswald Light"/>
                <a:sym typeface="Oswald Light"/>
              </a:rPr>
              <a:t>Réunir sur une seule application, en responsive (mobile first), l’exhaustivité, et sous réserve d’inscription, les commerces et associations de sa ville par géolocalisation afin de pouvoir consulter toutes les informations administratives et dynamiques (opérations promotionnelles) mises à jour en temps réel.</a:t>
            </a:r>
            <a:endParaRPr sz="900">
              <a:solidFill>
                <a:schemeClr val="dk1"/>
              </a:solidFill>
              <a:latin typeface="Oswald Light"/>
              <a:ea typeface="Oswald Light"/>
              <a:cs typeface="Oswald Light"/>
              <a:sym typeface="Oswald Light"/>
            </a:endParaRPr>
          </a:p>
          <a:p>
            <a:pPr indent="0" lvl="0" marL="457200" rtl="0" algn="l">
              <a:lnSpc>
                <a:spcPct val="115000"/>
              </a:lnSpc>
              <a:spcBef>
                <a:spcPts val="0"/>
              </a:spcBef>
              <a:spcAft>
                <a:spcPts val="0"/>
              </a:spcAft>
              <a:buClr>
                <a:schemeClr val="dk1"/>
              </a:buClr>
              <a:buSzPts val="1100"/>
              <a:buFont typeface="Arial"/>
              <a:buNone/>
            </a:pPr>
            <a:r>
              <a:t/>
            </a:r>
            <a:endParaRPr sz="1000" u="sng">
              <a:solidFill>
                <a:schemeClr val="dk1"/>
              </a:solidFill>
              <a:latin typeface="Oswald Light"/>
              <a:ea typeface="Oswald Light"/>
              <a:cs typeface="Oswald Light"/>
              <a:sym typeface="Oswald Light"/>
            </a:endParaRPr>
          </a:p>
          <a:p>
            <a:pPr indent="-292100" lvl="0" marL="457200" rtl="0" algn="l">
              <a:lnSpc>
                <a:spcPct val="115000"/>
              </a:lnSpc>
              <a:spcBef>
                <a:spcPts val="0"/>
              </a:spcBef>
              <a:spcAft>
                <a:spcPts val="0"/>
              </a:spcAft>
              <a:buClr>
                <a:schemeClr val="dk1"/>
              </a:buClr>
              <a:buSzPts val="1000"/>
              <a:buFont typeface="Oswald"/>
              <a:buAutoNum type="arabicPeriod"/>
            </a:pPr>
            <a:r>
              <a:rPr lang="fr" sz="1000" u="sng">
                <a:solidFill>
                  <a:schemeClr val="dk1"/>
                </a:solidFill>
                <a:latin typeface="Oswald"/>
                <a:ea typeface="Oswald"/>
                <a:cs typeface="Oswald"/>
                <a:sym typeface="Oswald"/>
              </a:rPr>
              <a:t>Les fonctionnalités du projet</a:t>
            </a:r>
            <a:endParaRPr sz="1000" u="sng">
              <a:solidFill>
                <a:schemeClr val="dk1"/>
              </a:solidFill>
              <a:latin typeface="Oswald Light"/>
              <a:ea typeface="Oswald Light"/>
              <a:cs typeface="Oswald Light"/>
              <a:sym typeface="Oswald Light"/>
            </a:endParaRPr>
          </a:p>
          <a:p>
            <a:pPr indent="-292100" lvl="0" marL="914400" rtl="0" algn="l">
              <a:lnSpc>
                <a:spcPct val="115000"/>
              </a:lnSpc>
              <a:spcBef>
                <a:spcPts val="0"/>
              </a:spcBef>
              <a:spcAft>
                <a:spcPts val="0"/>
              </a:spcAft>
              <a:buClr>
                <a:schemeClr val="dk1"/>
              </a:buClr>
              <a:buSzPts val="1000"/>
              <a:buFont typeface="Oswald"/>
              <a:buChar char="●"/>
            </a:pPr>
            <a:r>
              <a:rPr lang="fr" sz="1000" u="sng">
                <a:solidFill>
                  <a:schemeClr val="dk1"/>
                </a:solidFill>
                <a:latin typeface="Oswald"/>
                <a:ea typeface="Oswald"/>
                <a:cs typeface="Oswald"/>
                <a:sym typeface="Oswald"/>
              </a:rPr>
              <a:t>Le MVP (minimum viable product)</a:t>
            </a:r>
            <a:endParaRPr sz="900" u="sng">
              <a:solidFill>
                <a:schemeClr val="dk1"/>
              </a:solidFill>
              <a:latin typeface="Oswald Light"/>
              <a:ea typeface="Oswald Light"/>
              <a:cs typeface="Oswald Light"/>
              <a:sym typeface="Oswald Light"/>
            </a:endParaRPr>
          </a:p>
          <a:p>
            <a:pPr indent="0" lvl="0" marL="449580" rtl="0" algn="l">
              <a:lnSpc>
                <a:spcPct val="115000"/>
              </a:lnSpc>
              <a:spcBef>
                <a:spcPts val="0"/>
              </a:spcBef>
              <a:spcAft>
                <a:spcPts val="0"/>
              </a:spcAft>
              <a:buClr>
                <a:schemeClr val="dk1"/>
              </a:buClr>
              <a:buSzPts val="1100"/>
              <a:buFont typeface="Arial"/>
              <a:buNone/>
            </a:pPr>
            <a:r>
              <a:rPr lang="fr" sz="900">
                <a:solidFill>
                  <a:schemeClr val="dk1"/>
                </a:solidFill>
                <a:latin typeface="Oswald Light"/>
                <a:ea typeface="Oswald Light"/>
                <a:cs typeface="Oswald Light"/>
                <a:sym typeface="Oswald Light"/>
              </a:rPr>
              <a:t>Ce projet sera composé dans un premier temps :</a:t>
            </a:r>
            <a:endParaRPr sz="900">
              <a:solidFill>
                <a:schemeClr val="dk1"/>
              </a:solidFill>
              <a:latin typeface="Oswald Light"/>
              <a:ea typeface="Oswald Light"/>
              <a:cs typeface="Oswald Light"/>
              <a:sym typeface="Oswald Light"/>
            </a:endParaRPr>
          </a:p>
          <a:p>
            <a:pPr indent="0" lvl="0" marL="449580" rtl="0" algn="l">
              <a:lnSpc>
                <a:spcPct val="115000"/>
              </a:lnSpc>
              <a:spcBef>
                <a:spcPts val="0"/>
              </a:spcBef>
              <a:spcAft>
                <a:spcPts val="0"/>
              </a:spcAft>
              <a:buClr>
                <a:schemeClr val="dk1"/>
              </a:buClr>
              <a:buSzPts val="1100"/>
              <a:buFont typeface="Arial"/>
              <a:buNone/>
            </a:pPr>
            <a:r>
              <a:rPr lang="fr" sz="900">
                <a:solidFill>
                  <a:schemeClr val="dk1"/>
                </a:solidFill>
                <a:latin typeface="Oswald Light"/>
                <a:ea typeface="Oswald Light"/>
                <a:cs typeface="Oswald Light"/>
                <a:sym typeface="Oswald Light"/>
              </a:rPr>
              <a:t>			D’une page “home” : Cette page comportera une en-tête avec un logo, le nom du site, un intitulé secondaire, des boutons ou des liens de connexion, d’inscription et de modification.</a:t>
            </a:r>
            <a:endParaRPr sz="900">
              <a:solidFill>
                <a:schemeClr val="dk1"/>
              </a:solidFill>
              <a:latin typeface="Oswald Light"/>
              <a:ea typeface="Oswald Light"/>
              <a:cs typeface="Oswald Light"/>
              <a:sym typeface="Oswald Light"/>
            </a:endParaRPr>
          </a:p>
          <a:p>
            <a:pPr indent="0" lvl="0" marL="449580" rtl="0" algn="l">
              <a:lnSpc>
                <a:spcPct val="115000"/>
              </a:lnSpc>
              <a:spcBef>
                <a:spcPts val="0"/>
              </a:spcBef>
              <a:spcAft>
                <a:spcPts val="0"/>
              </a:spcAft>
              <a:buClr>
                <a:schemeClr val="dk1"/>
              </a:buClr>
              <a:buSzPts val="1100"/>
              <a:buFont typeface="Arial"/>
              <a:buNone/>
            </a:pPr>
            <a:r>
              <a:rPr lang="fr" sz="900">
                <a:solidFill>
                  <a:schemeClr val="dk1"/>
                </a:solidFill>
                <a:latin typeface="Oswald Light"/>
                <a:ea typeface="Oswald Light"/>
                <a:cs typeface="Oswald Light"/>
                <a:sym typeface="Oswald Light"/>
              </a:rPr>
              <a:t>	Une navigation permettra de rechercher un lieu, un commerce ou un service commercial.</a:t>
            </a:r>
            <a:endParaRPr sz="900">
              <a:solidFill>
                <a:schemeClr val="dk1"/>
              </a:solidFill>
              <a:latin typeface="Oswald Light"/>
              <a:ea typeface="Oswald Light"/>
              <a:cs typeface="Oswald Light"/>
              <a:sym typeface="Oswald Light"/>
            </a:endParaRPr>
          </a:p>
          <a:p>
            <a:pPr indent="0" lvl="0" marL="0" rtl="0" algn="l">
              <a:spcBef>
                <a:spcPts val="0"/>
              </a:spcBef>
              <a:spcAft>
                <a:spcPts val="0"/>
              </a:spcAft>
              <a:buNone/>
            </a:pPr>
            <a:r>
              <a:t/>
            </a:r>
            <a:endParaRPr/>
          </a:p>
        </p:txBody>
      </p:sp>
      <p:sp>
        <p:nvSpPr>
          <p:cNvPr id="133" name="Google Shape;133;p18"/>
          <p:cNvSpPr txBox="1"/>
          <p:nvPr/>
        </p:nvSpPr>
        <p:spPr>
          <a:xfrm>
            <a:off x="8592425" y="4431000"/>
            <a:ext cx="4491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200"/>
              <a:t>(...)</a:t>
            </a:r>
            <a:endParaRPr sz="12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37" name="Shape 137"/>
        <p:cNvGrpSpPr/>
        <p:nvPr/>
      </p:nvGrpSpPr>
      <p:grpSpPr>
        <a:xfrm>
          <a:off x="0" y="0"/>
          <a:ext cx="0" cy="0"/>
          <a:chOff x="0" y="0"/>
          <a:chExt cx="0" cy="0"/>
        </a:xfrm>
      </p:grpSpPr>
      <p:sp>
        <p:nvSpPr>
          <p:cNvPr id="138" name="Google Shape;138;p19"/>
          <p:cNvSpPr/>
          <p:nvPr/>
        </p:nvSpPr>
        <p:spPr>
          <a:xfrm>
            <a:off x="2153375" y="-381000"/>
            <a:ext cx="7038900" cy="5962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19"/>
          <p:cNvSpPr/>
          <p:nvPr/>
        </p:nvSpPr>
        <p:spPr>
          <a:xfrm>
            <a:off x="-3009800"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19">
            <a:hlinkClick action="ppaction://hlinksldjump" r:id="rId3"/>
          </p:cNvPr>
          <p:cNvSpPr txBox="1"/>
          <p:nvPr/>
        </p:nvSpPr>
        <p:spPr>
          <a:xfrm>
            <a:off x="-265975" y="1910850"/>
            <a:ext cx="2695500" cy="507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fr" sz="2100">
                <a:solidFill>
                  <a:srgbClr val="4CD137"/>
                </a:solidFill>
                <a:latin typeface="Montserrat SemiBold"/>
                <a:ea typeface="Montserrat SemiBold"/>
                <a:cs typeface="Montserrat SemiBold"/>
                <a:sym typeface="Montserrat SemiBold"/>
              </a:rPr>
              <a:t>USER </a:t>
            </a:r>
            <a:r>
              <a:rPr lang="fr" sz="2100">
                <a:solidFill>
                  <a:srgbClr val="4CD137"/>
                </a:solidFill>
                <a:latin typeface="Montserrat SemiBold"/>
                <a:ea typeface="Montserrat SemiBold"/>
                <a:cs typeface="Montserrat SemiBold"/>
                <a:sym typeface="Montserrat SemiBold"/>
              </a:rPr>
              <a:t>STORIES</a:t>
            </a:r>
            <a:endParaRPr sz="2100">
              <a:solidFill>
                <a:srgbClr val="4CD137"/>
              </a:solidFill>
              <a:latin typeface="Montserrat SemiBold"/>
              <a:ea typeface="Montserrat SemiBold"/>
              <a:cs typeface="Montserrat SemiBold"/>
              <a:sym typeface="Montserrat SemiBold"/>
            </a:endParaRPr>
          </a:p>
        </p:txBody>
      </p:sp>
      <p:sp>
        <p:nvSpPr>
          <p:cNvPr id="141" name="Google Shape;141;p19"/>
          <p:cNvSpPr txBox="1"/>
          <p:nvPr/>
        </p:nvSpPr>
        <p:spPr>
          <a:xfrm>
            <a:off x="661925" y="2392850"/>
            <a:ext cx="1458000" cy="6927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a:ea typeface="Montserrat"/>
                <a:cs typeface="Montserrat"/>
                <a:sym typeface="Montserrat"/>
              </a:rPr>
              <a:t>En tant que</a:t>
            </a:r>
            <a:r>
              <a:rPr lang="fr" sz="900">
                <a:solidFill>
                  <a:schemeClr val="lt1"/>
                </a:solidFill>
                <a:latin typeface="Montserrat"/>
                <a:ea typeface="Montserrat"/>
                <a:cs typeface="Montserrat"/>
                <a:sym typeface="Montserrat"/>
              </a:rPr>
              <a:t> </a:t>
            </a:r>
            <a:r>
              <a:rPr lang="fr" sz="1100">
                <a:solidFill>
                  <a:srgbClr val="4CD137"/>
                </a:solidFill>
                <a:latin typeface="Montserrat SemiBold"/>
                <a:ea typeface="Montserrat SemiBold"/>
                <a:cs typeface="Montserrat SemiBold"/>
                <a:sym typeface="Montserrat SemiBold"/>
              </a:rPr>
              <a:t>(X)</a:t>
            </a:r>
            <a:r>
              <a:rPr lang="fr" sz="900">
                <a:solidFill>
                  <a:schemeClr val="lt1"/>
                </a:solidFill>
                <a:latin typeface="Montserrat SemiBold"/>
                <a:ea typeface="Montserrat SemiBold"/>
                <a:cs typeface="Montserrat SemiBold"/>
                <a:sym typeface="Montserrat SemiBold"/>
              </a:rPr>
              <a:t> </a:t>
            </a:r>
            <a:endParaRPr sz="900">
              <a:solidFill>
                <a:schemeClr val="lt1"/>
              </a:solidFill>
              <a:latin typeface="Montserrat SemiBold"/>
              <a:ea typeface="Montserrat SemiBold"/>
              <a:cs typeface="Montserrat SemiBold"/>
              <a:sym typeface="Montserrat SemiBold"/>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je veux </a:t>
            </a:r>
            <a:r>
              <a:rPr lang="fr" sz="1000">
                <a:solidFill>
                  <a:schemeClr val="lt1"/>
                </a:solidFill>
                <a:latin typeface="Montserrat"/>
                <a:ea typeface="Montserrat"/>
                <a:cs typeface="Montserrat"/>
                <a:sym typeface="Montserrat"/>
              </a:rPr>
              <a:t>pouvoir</a:t>
            </a:r>
            <a:r>
              <a:rPr lang="fr" sz="1100">
                <a:solidFill>
                  <a:srgbClr val="4CD137"/>
                </a:solidFill>
                <a:latin typeface="Montserrat SemiBold"/>
                <a:ea typeface="Montserrat SemiBold"/>
                <a:cs typeface="Montserrat SemiBold"/>
                <a:sym typeface="Montserrat SemiBold"/>
              </a:rPr>
              <a:t> (Y)</a:t>
            </a:r>
            <a:r>
              <a:rPr lang="fr" sz="900">
                <a:solidFill>
                  <a:schemeClr val="lt1"/>
                </a:solidFill>
                <a:latin typeface="Montserrat"/>
                <a:ea typeface="Montserrat"/>
                <a:cs typeface="Montserrat"/>
                <a:sym typeface="Montserrat"/>
              </a:rPr>
              <a:t> </a:t>
            </a:r>
            <a:endParaRPr sz="9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afin de</a:t>
            </a:r>
            <a:r>
              <a:rPr lang="fr" sz="1100">
                <a:solidFill>
                  <a:srgbClr val="4CD137"/>
                </a:solidFill>
                <a:latin typeface="Montserrat SemiBold"/>
                <a:ea typeface="Montserrat SemiBold"/>
                <a:cs typeface="Montserrat SemiBold"/>
                <a:sym typeface="Montserrat SemiBold"/>
              </a:rPr>
              <a:t> (Z)</a:t>
            </a:r>
            <a:endParaRPr sz="900">
              <a:solidFill>
                <a:srgbClr val="20BF6B"/>
              </a:solidFill>
              <a:latin typeface="Montserrat SemiBold"/>
              <a:ea typeface="Montserrat SemiBold"/>
              <a:cs typeface="Montserrat SemiBold"/>
              <a:sym typeface="Montserrat SemiBold"/>
            </a:endParaRPr>
          </a:p>
        </p:txBody>
      </p:sp>
      <p:pic>
        <p:nvPicPr>
          <p:cNvPr id="142" name="Google Shape;142;p19"/>
          <p:cNvPicPr preferRelativeResize="0"/>
          <p:nvPr/>
        </p:nvPicPr>
        <p:blipFill>
          <a:blip r:embed="rId4">
            <a:alphaModFix/>
          </a:blip>
          <a:stretch>
            <a:fillRect/>
          </a:stretch>
        </p:blipFill>
        <p:spPr>
          <a:xfrm>
            <a:off x="2558025" y="186950"/>
            <a:ext cx="6499849" cy="4760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46" name="Shape 146"/>
        <p:cNvGrpSpPr/>
        <p:nvPr/>
      </p:nvGrpSpPr>
      <p:grpSpPr>
        <a:xfrm>
          <a:off x="0" y="0"/>
          <a:ext cx="0" cy="0"/>
          <a:chOff x="0" y="0"/>
          <a:chExt cx="0" cy="0"/>
        </a:xfrm>
      </p:grpSpPr>
      <p:sp>
        <p:nvSpPr>
          <p:cNvPr id="147" name="Google Shape;147;p20"/>
          <p:cNvSpPr/>
          <p:nvPr/>
        </p:nvSpPr>
        <p:spPr>
          <a:xfrm>
            <a:off x="-304800" y="-390525"/>
            <a:ext cx="9448800" cy="593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0"/>
          <p:cNvSpPr/>
          <p:nvPr/>
        </p:nvSpPr>
        <p:spPr>
          <a:xfrm>
            <a:off x="5479075" y="-4385000"/>
            <a:ext cx="5629200" cy="55281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9" name="Google Shape;149;p20"/>
          <p:cNvPicPr preferRelativeResize="0"/>
          <p:nvPr/>
        </p:nvPicPr>
        <p:blipFill>
          <a:blip r:embed="rId3">
            <a:alphaModFix/>
          </a:blip>
          <a:stretch>
            <a:fillRect/>
          </a:stretch>
        </p:blipFill>
        <p:spPr>
          <a:xfrm>
            <a:off x="83875" y="147050"/>
            <a:ext cx="5714025" cy="4856173"/>
          </a:xfrm>
          <a:prstGeom prst="rect">
            <a:avLst/>
          </a:prstGeom>
          <a:noFill/>
          <a:ln>
            <a:noFill/>
          </a:ln>
        </p:spPr>
      </p:pic>
      <p:pic>
        <p:nvPicPr>
          <p:cNvPr id="150" name="Google Shape;150;p20"/>
          <p:cNvPicPr preferRelativeResize="0"/>
          <p:nvPr/>
        </p:nvPicPr>
        <p:blipFill>
          <a:blip r:embed="rId4">
            <a:alphaModFix/>
          </a:blip>
          <a:stretch>
            <a:fillRect/>
          </a:stretch>
        </p:blipFill>
        <p:spPr>
          <a:xfrm>
            <a:off x="5413850" y="1143087"/>
            <a:ext cx="3730147" cy="3924124"/>
          </a:xfrm>
          <a:prstGeom prst="rect">
            <a:avLst/>
          </a:prstGeom>
          <a:noFill/>
          <a:ln>
            <a:noFill/>
          </a:ln>
        </p:spPr>
      </p:pic>
      <p:sp>
        <p:nvSpPr>
          <p:cNvPr id="151" name="Google Shape;151;p20"/>
          <p:cNvSpPr txBox="1"/>
          <p:nvPr/>
        </p:nvSpPr>
        <p:spPr>
          <a:xfrm>
            <a:off x="6614550" y="0"/>
            <a:ext cx="23781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200">
                <a:solidFill>
                  <a:srgbClr val="4CD137"/>
                </a:solidFill>
                <a:latin typeface="Montserrat SemiBold"/>
                <a:ea typeface="Montserrat SemiBold"/>
                <a:cs typeface="Montserrat SemiBold"/>
                <a:sym typeface="Montserrat SemiBold"/>
              </a:rPr>
              <a:t>WIREFRAMES</a:t>
            </a:r>
            <a:endParaRPr sz="2200">
              <a:solidFill>
                <a:srgbClr val="4CD137"/>
              </a:solidFill>
              <a:latin typeface="Montserrat SemiBold"/>
              <a:ea typeface="Montserrat SemiBold"/>
              <a:cs typeface="Montserrat SemiBold"/>
              <a:sym typeface="Montserrat SemiBold"/>
            </a:endParaRPr>
          </a:p>
        </p:txBody>
      </p:sp>
      <p:sp>
        <p:nvSpPr>
          <p:cNvPr id="152" name="Google Shape;152;p20"/>
          <p:cNvSpPr txBox="1"/>
          <p:nvPr/>
        </p:nvSpPr>
        <p:spPr>
          <a:xfrm>
            <a:off x="7172075" y="416975"/>
            <a:ext cx="1819200" cy="6618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Light"/>
                <a:ea typeface="Montserrat Light"/>
                <a:cs typeface="Montserrat Light"/>
                <a:sym typeface="Montserrat Light"/>
              </a:rPr>
              <a:t>Page d’inscription du commerçant version </a:t>
            </a:r>
            <a:r>
              <a:rPr lang="fr" sz="1100">
                <a:solidFill>
                  <a:srgbClr val="4CD137"/>
                </a:solidFill>
                <a:latin typeface="Montserrat Light"/>
                <a:ea typeface="Montserrat Light"/>
                <a:cs typeface="Montserrat Light"/>
                <a:sym typeface="Montserrat Light"/>
              </a:rPr>
              <a:t>desktop </a:t>
            </a:r>
            <a:r>
              <a:rPr lang="fr" sz="1000">
                <a:solidFill>
                  <a:schemeClr val="lt1"/>
                </a:solidFill>
                <a:latin typeface="Montserrat Light"/>
                <a:ea typeface="Montserrat Light"/>
                <a:cs typeface="Montserrat Light"/>
                <a:sym typeface="Montserrat Light"/>
              </a:rPr>
              <a:t>et </a:t>
            </a:r>
            <a:r>
              <a:rPr lang="fr" sz="1100">
                <a:solidFill>
                  <a:srgbClr val="4CD137"/>
                </a:solidFill>
                <a:latin typeface="Montserrat Light"/>
                <a:ea typeface="Montserrat Light"/>
                <a:cs typeface="Montserrat Light"/>
                <a:sym typeface="Montserrat Light"/>
              </a:rPr>
              <a:t>mobile</a:t>
            </a:r>
            <a:endParaRPr sz="1100">
              <a:solidFill>
                <a:schemeClr val="lt1"/>
              </a:solidFill>
              <a:latin typeface="Montserrat Light"/>
              <a:ea typeface="Montserrat Light"/>
              <a:cs typeface="Montserrat Light"/>
              <a:sym typeface="Montserrat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C3E50"/>
        </a:solidFill>
      </p:bgPr>
    </p:bg>
    <p:spTree>
      <p:nvGrpSpPr>
        <p:cNvPr id="156" name="Shape 156"/>
        <p:cNvGrpSpPr/>
        <p:nvPr/>
      </p:nvGrpSpPr>
      <p:grpSpPr>
        <a:xfrm>
          <a:off x="0" y="0"/>
          <a:ext cx="0" cy="0"/>
          <a:chOff x="0" y="0"/>
          <a:chExt cx="0" cy="0"/>
        </a:xfrm>
      </p:grpSpPr>
      <p:sp>
        <p:nvSpPr>
          <p:cNvPr id="157" name="Google Shape;157;p21"/>
          <p:cNvSpPr/>
          <p:nvPr/>
        </p:nvSpPr>
        <p:spPr>
          <a:xfrm>
            <a:off x="2181225" y="-455600"/>
            <a:ext cx="7172400" cy="60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1"/>
          <p:cNvSpPr/>
          <p:nvPr/>
        </p:nvSpPr>
        <p:spPr>
          <a:xfrm>
            <a:off x="-2953375" y="-130100"/>
            <a:ext cx="5484900" cy="5406900"/>
          </a:xfrm>
          <a:prstGeom prst="ellipse">
            <a:avLst/>
          </a:prstGeom>
          <a:solidFill>
            <a:srgbClr val="2C3E5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1"/>
          <p:cNvSpPr txBox="1"/>
          <p:nvPr/>
        </p:nvSpPr>
        <p:spPr>
          <a:xfrm>
            <a:off x="0" y="1910850"/>
            <a:ext cx="2171700" cy="523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2200">
                <a:solidFill>
                  <a:srgbClr val="4CD137"/>
                </a:solidFill>
                <a:latin typeface="Montserrat SemiBold"/>
                <a:ea typeface="Montserrat SemiBold"/>
                <a:cs typeface="Montserrat SemiBold"/>
                <a:sym typeface="Montserrat SemiBold"/>
              </a:rPr>
              <a:t>MCD et MPD</a:t>
            </a:r>
            <a:endParaRPr sz="2200">
              <a:solidFill>
                <a:srgbClr val="4CD137"/>
              </a:solidFill>
              <a:latin typeface="Montserrat SemiBold"/>
              <a:ea typeface="Montserrat SemiBold"/>
              <a:cs typeface="Montserrat SemiBold"/>
              <a:sym typeface="Montserrat SemiBold"/>
            </a:endParaRPr>
          </a:p>
        </p:txBody>
      </p:sp>
      <p:sp>
        <p:nvSpPr>
          <p:cNvPr id="160" name="Google Shape;160;p21"/>
          <p:cNvSpPr txBox="1"/>
          <p:nvPr/>
        </p:nvSpPr>
        <p:spPr>
          <a:xfrm>
            <a:off x="-379875" y="2383625"/>
            <a:ext cx="2561100" cy="8004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fr" sz="1000">
                <a:solidFill>
                  <a:schemeClr val="lt1"/>
                </a:solidFill>
                <a:latin typeface="Montserrat"/>
                <a:ea typeface="Montserrat"/>
                <a:cs typeface="Montserrat"/>
                <a:sym typeface="Montserrat"/>
              </a:rPr>
              <a:t>Modèle Conceptuelle de Données</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Modèle Physique de Données</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t/>
            </a:r>
            <a:endParaRPr sz="1000">
              <a:solidFill>
                <a:schemeClr val="lt1"/>
              </a:solidFill>
              <a:latin typeface="Montserrat"/>
              <a:ea typeface="Montserrat"/>
              <a:cs typeface="Montserrat"/>
              <a:sym typeface="Montserrat"/>
            </a:endParaRPr>
          </a:p>
          <a:p>
            <a:pPr indent="0" lvl="0" marL="0" rtl="0" algn="r">
              <a:spcBef>
                <a:spcPts val="0"/>
              </a:spcBef>
              <a:spcAft>
                <a:spcPts val="0"/>
              </a:spcAft>
              <a:buNone/>
            </a:pPr>
            <a:r>
              <a:rPr lang="fr" sz="1000">
                <a:solidFill>
                  <a:schemeClr val="lt1"/>
                </a:solidFill>
                <a:latin typeface="Montserrat"/>
                <a:ea typeface="Montserrat"/>
                <a:cs typeface="Montserrat"/>
                <a:sym typeface="Montserrat"/>
              </a:rPr>
              <a:t>Méthode </a:t>
            </a:r>
            <a:r>
              <a:rPr lang="fr" sz="1000">
                <a:solidFill>
                  <a:srgbClr val="4CD137"/>
                </a:solidFill>
                <a:latin typeface="Montserrat SemiBold"/>
                <a:ea typeface="Montserrat SemiBold"/>
                <a:cs typeface="Montserrat SemiBold"/>
                <a:sym typeface="Montserrat SemiBold"/>
              </a:rPr>
              <a:t>MERISE</a:t>
            </a:r>
            <a:endParaRPr sz="1000">
              <a:solidFill>
                <a:srgbClr val="4CD137"/>
              </a:solidFill>
              <a:latin typeface="Montserrat SemiBold"/>
              <a:ea typeface="Montserrat SemiBold"/>
              <a:cs typeface="Montserrat SemiBold"/>
              <a:sym typeface="Montserrat SemiBold"/>
            </a:endParaRPr>
          </a:p>
        </p:txBody>
      </p:sp>
      <p:pic>
        <p:nvPicPr>
          <p:cNvPr id="161" name="Google Shape;161;p21"/>
          <p:cNvPicPr preferRelativeResize="0"/>
          <p:nvPr/>
        </p:nvPicPr>
        <p:blipFill>
          <a:blip r:embed="rId3">
            <a:alphaModFix/>
          </a:blip>
          <a:stretch>
            <a:fillRect/>
          </a:stretch>
        </p:blipFill>
        <p:spPr>
          <a:xfrm>
            <a:off x="5209800" y="1831347"/>
            <a:ext cx="3849200" cy="2845427"/>
          </a:xfrm>
          <a:prstGeom prst="rect">
            <a:avLst/>
          </a:prstGeom>
          <a:noFill/>
          <a:ln>
            <a:noFill/>
          </a:ln>
        </p:spPr>
      </p:pic>
      <p:pic>
        <p:nvPicPr>
          <p:cNvPr id="162" name="Google Shape;162;p21"/>
          <p:cNvPicPr preferRelativeResize="0"/>
          <p:nvPr/>
        </p:nvPicPr>
        <p:blipFill>
          <a:blip r:embed="rId4">
            <a:alphaModFix/>
          </a:blip>
          <a:stretch>
            <a:fillRect/>
          </a:stretch>
        </p:blipFill>
        <p:spPr>
          <a:xfrm>
            <a:off x="2683549" y="405875"/>
            <a:ext cx="2450050" cy="3202462"/>
          </a:xfrm>
          <a:prstGeom prst="rect">
            <a:avLst/>
          </a:prstGeom>
          <a:noFill/>
          <a:ln>
            <a:noFill/>
          </a:ln>
        </p:spPr>
      </p:pic>
      <p:pic>
        <p:nvPicPr>
          <p:cNvPr id="163" name="Google Shape;163;p21"/>
          <p:cNvPicPr preferRelativeResize="0"/>
          <p:nvPr/>
        </p:nvPicPr>
        <p:blipFill>
          <a:blip r:embed="rId5">
            <a:alphaModFix/>
          </a:blip>
          <a:stretch>
            <a:fillRect/>
          </a:stretch>
        </p:blipFill>
        <p:spPr>
          <a:xfrm>
            <a:off x="504575" y="398036"/>
            <a:ext cx="998775" cy="995714"/>
          </a:xfrm>
          <a:prstGeom prst="rect">
            <a:avLst/>
          </a:prstGeom>
          <a:noFill/>
          <a:ln>
            <a:noFill/>
          </a:ln>
        </p:spPr>
      </p:pic>
      <p:pic>
        <p:nvPicPr>
          <p:cNvPr id="164" name="Google Shape;164;p21"/>
          <p:cNvPicPr preferRelativeResize="0"/>
          <p:nvPr/>
        </p:nvPicPr>
        <p:blipFill>
          <a:blip r:embed="rId6">
            <a:alphaModFix/>
          </a:blip>
          <a:stretch>
            <a:fillRect/>
          </a:stretch>
        </p:blipFill>
        <p:spPr>
          <a:xfrm>
            <a:off x="1503350" y="911926"/>
            <a:ext cx="610775" cy="695925"/>
          </a:xfrm>
          <a:prstGeom prst="rect">
            <a:avLst/>
          </a:prstGeom>
          <a:noFill/>
          <a:ln>
            <a:noFill/>
          </a:ln>
        </p:spPr>
      </p:pic>
      <p:pic>
        <p:nvPicPr>
          <p:cNvPr id="165" name="Google Shape;165;p21"/>
          <p:cNvPicPr preferRelativeResize="0"/>
          <p:nvPr/>
        </p:nvPicPr>
        <p:blipFill>
          <a:blip r:embed="rId7">
            <a:alphaModFix/>
          </a:blip>
          <a:stretch>
            <a:fillRect/>
          </a:stretch>
        </p:blipFill>
        <p:spPr>
          <a:xfrm>
            <a:off x="1320596" y="215350"/>
            <a:ext cx="803478" cy="695925"/>
          </a:xfrm>
          <a:prstGeom prst="rect">
            <a:avLst/>
          </a:prstGeom>
          <a:noFill/>
          <a:ln>
            <a:noFill/>
          </a:ln>
        </p:spPr>
      </p:pic>
      <p:sp>
        <p:nvSpPr>
          <p:cNvPr id="166" name="Google Shape;166;p21"/>
          <p:cNvSpPr txBox="1"/>
          <p:nvPr/>
        </p:nvSpPr>
        <p:spPr>
          <a:xfrm>
            <a:off x="4425950" y="674425"/>
            <a:ext cx="666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Montserrat Medium"/>
                <a:ea typeface="Montserrat Medium"/>
                <a:cs typeface="Montserrat Medium"/>
                <a:sym typeface="Montserrat Medium"/>
              </a:rPr>
              <a:t>figure 1</a:t>
            </a:r>
            <a:endParaRPr sz="1000">
              <a:latin typeface="Montserrat Medium"/>
              <a:ea typeface="Montserrat Medium"/>
              <a:cs typeface="Montserrat Medium"/>
              <a:sym typeface="Montserrat Medium"/>
            </a:endParaRPr>
          </a:p>
        </p:txBody>
      </p:sp>
      <p:sp>
        <p:nvSpPr>
          <p:cNvPr id="167" name="Google Shape;167;p21"/>
          <p:cNvSpPr txBox="1"/>
          <p:nvPr/>
        </p:nvSpPr>
        <p:spPr>
          <a:xfrm>
            <a:off x="5116650" y="1560250"/>
            <a:ext cx="74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fr" sz="1000">
                <a:latin typeface="Montserrat Medium"/>
                <a:ea typeface="Montserrat Medium"/>
                <a:cs typeface="Montserrat Medium"/>
                <a:sym typeface="Montserrat Medium"/>
              </a:rPr>
              <a:t>figure 2</a:t>
            </a:r>
            <a:endParaRPr sz="1000">
              <a:latin typeface="Montserrat Medium"/>
              <a:ea typeface="Montserrat Medium"/>
              <a:cs typeface="Montserrat Medium"/>
              <a:sym typeface="Montserrat Medium"/>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